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69" r:id="rId11"/>
    <p:sldId id="275" r:id="rId12"/>
    <p:sldId id="274" r:id="rId13"/>
    <p:sldId id="282" r:id="rId14"/>
    <p:sldId id="283" r:id="rId15"/>
    <p:sldId id="284" r:id="rId16"/>
    <p:sldId id="266" r:id="rId17"/>
    <p:sldId id="268" r:id="rId18"/>
    <p:sldId id="286" r:id="rId19"/>
    <p:sldId id="279" r:id="rId20"/>
    <p:sldId id="277" r:id="rId21"/>
    <p:sldId id="281" r:id="rId22"/>
    <p:sldId id="276" r:id="rId23"/>
    <p:sldId id="278" r:id="rId24"/>
    <p:sldId id="280" r:id="rId25"/>
    <p:sldId id="285" r:id="rId26"/>
    <p:sldId id="287" r:id="rId27"/>
    <p:sldId id="273" r:id="rId28"/>
  </p:sldIdLst>
  <p:sldSz cx="9144000" cy="6858000" type="screen4x3"/>
  <p:notesSz cx="6858000" cy="9313863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47" autoAdjust="0"/>
    <p:restoredTop sz="94660"/>
  </p:normalViewPr>
  <p:slideViewPr>
    <p:cSldViewPr>
      <p:cViewPr varScale="1">
        <p:scale>
          <a:sx n="41" d="100"/>
          <a:sy n="41" d="100"/>
        </p:scale>
        <p:origin x="1228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INAS%20CIPTA%20KARYA%20JATENG\PEKERJAAN%20SATKER%20PKP%20TH%202019\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%20PC\Downloads\Rekap%20SK%20Jateng%201%20Agustus%20To%20Mba%20Asfi%20--%20Update%20Data%20OSP%202--fix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Lbls>
            <c:dLbl>
              <c:idx val="0"/>
              <c:layout>
                <c:manualLayout>
                  <c:x val="2.4968789013732743E-3"/>
                  <c:y val="-0.181434599156119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282119517668987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361499951394991E-3"/>
                  <c:y val="-0.38443683669976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617040925440069E-3"/>
                  <c:y val="-0.293364144699305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297608632254414E-3"/>
                  <c:y val="-0.26480752405949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4969621852824002E-3"/>
                  <c:y val="-0.297152991745598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7156.37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FFC000"/>
              </a:solidFill>
            </c:spPr>
            <c:txPr>
              <a:bodyPr/>
              <a:lstStyle/>
              <a:p>
                <a:pPr>
                  <a:defRPr sz="1400"/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Sheet2!$A$3:$A$8</c:f>
              <c:strCache>
                <c:ptCount val="6"/>
                <c:pt idx="0">
                  <c:v>Luas RPJMN 2015-2019 </c:v>
                </c:pt>
                <c:pt idx="1">
                  <c:v>Luas SK Kumuh Tahun 2014 </c:v>
                </c:pt>
                <c:pt idx="2">
                  <c:v>Luas SK Kumuh Tahun 2015</c:v>
                </c:pt>
                <c:pt idx="3">
                  <c:v>Luas SK Kumuh Tahun 2017 </c:v>
                </c:pt>
                <c:pt idx="4">
                  <c:v>Luas SK Kumuh Tahun 2018 </c:v>
                </c:pt>
                <c:pt idx="5">
                  <c:v>Luas SK Kumuh Tahun 2019 </c:v>
                </c:pt>
              </c:strCache>
            </c:strRef>
          </c:cat>
          <c:val>
            <c:numRef>
              <c:f>Sheet2!$B$3:$B$8</c:f>
              <c:numCache>
                <c:formatCode>General</c:formatCode>
                <c:ptCount val="6"/>
                <c:pt idx="0">
                  <c:v>3982.88</c:v>
                </c:pt>
                <c:pt idx="1">
                  <c:v>6740.57</c:v>
                </c:pt>
                <c:pt idx="2">
                  <c:v>9532.2300000000068</c:v>
                </c:pt>
                <c:pt idx="3">
                  <c:v>7039.04</c:v>
                </c:pt>
                <c:pt idx="4">
                  <c:v>6351.84</c:v>
                </c:pt>
                <c:pt idx="5" formatCode="0.00">
                  <c:v>7160.3600000000024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17702336"/>
        <c:axId val="1917710496"/>
      </c:barChart>
      <c:catAx>
        <c:axId val="1917702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id-ID"/>
          </a:p>
        </c:txPr>
        <c:crossAx val="1917710496"/>
        <c:crosses val="autoZero"/>
        <c:auto val="1"/>
        <c:lblAlgn val="ctr"/>
        <c:lblOffset val="100"/>
        <c:noMultiLvlLbl val="0"/>
      </c:catAx>
      <c:valAx>
        <c:axId val="1917710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7702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strRef>
              <c:f>Capaian!$S$7:$S$41</c:f>
              <c:strCache>
                <c:ptCount val="35"/>
                <c:pt idx="0">
                  <c:v>CILACAP</c:v>
                </c:pt>
                <c:pt idx="1">
                  <c:v>BANYUMAS</c:v>
                </c:pt>
                <c:pt idx="2">
                  <c:v>PURBALINGGA</c:v>
                </c:pt>
                <c:pt idx="3">
                  <c:v>BANJARNEGARA</c:v>
                </c:pt>
                <c:pt idx="4">
                  <c:v>KEBUMEN</c:v>
                </c:pt>
                <c:pt idx="5">
                  <c:v>PURWOREJO</c:v>
                </c:pt>
                <c:pt idx="6">
                  <c:v>WONOSOBO</c:v>
                </c:pt>
                <c:pt idx="7">
                  <c:v>MAGELANG</c:v>
                </c:pt>
                <c:pt idx="8">
                  <c:v>BOYOLALI</c:v>
                </c:pt>
                <c:pt idx="9">
                  <c:v>KLATEN</c:v>
                </c:pt>
                <c:pt idx="10">
                  <c:v>SUKOHARJO</c:v>
                </c:pt>
                <c:pt idx="11">
                  <c:v>WONOGIRI</c:v>
                </c:pt>
                <c:pt idx="12">
                  <c:v>KARANGANYAR</c:v>
                </c:pt>
                <c:pt idx="13">
                  <c:v>SRAGEN</c:v>
                </c:pt>
                <c:pt idx="14">
                  <c:v>GROBOGAN</c:v>
                </c:pt>
                <c:pt idx="15">
                  <c:v>BLORA</c:v>
                </c:pt>
                <c:pt idx="16">
                  <c:v>REMBANG</c:v>
                </c:pt>
                <c:pt idx="17">
                  <c:v>PATI</c:v>
                </c:pt>
                <c:pt idx="18">
                  <c:v>KUDUS</c:v>
                </c:pt>
                <c:pt idx="19">
                  <c:v>JEPARA</c:v>
                </c:pt>
                <c:pt idx="20">
                  <c:v>DEMAK</c:v>
                </c:pt>
                <c:pt idx="21">
                  <c:v>SEMARANG</c:v>
                </c:pt>
                <c:pt idx="22">
                  <c:v>TEMANGGUNG</c:v>
                </c:pt>
                <c:pt idx="23">
                  <c:v>KENDAL</c:v>
                </c:pt>
                <c:pt idx="24">
                  <c:v>BATANG</c:v>
                </c:pt>
                <c:pt idx="25">
                  <c:v>PEKALONGAN</c:v>
                </c:pt>
                <c:pt idx="26">
                  <c:v>PEMALANG</c:v>
                </c:pt>
                <c:pt idx="27">
                  <c:v>TEGAL</c:v>
                </c:pt>
                <c:pt idx="28">
                  <c:v>BREBES</c:v>
                </c:pt>
                <c:pt idx="29">
                  <c:v> KOTA MAGELANG</c:v>
                </c:pt>
                <c:pt idx="30">
                  <c:v> KOTA SURAKARTA</c:v>
                </c:pt>
                <c:pt idx="31">
                  <c:v>KOTA SALATIGA</c:v>
                </c:pt>
                <c:pt idx="32">
                  <c:v>KOTA SEMARANG</c:v>
                </c:pt>
                <c:pt idx="33">
                  <c:v>KOTA PEKALONGAN</c:v>
                </c:pt>
                <c:pt idx="34">
                  <c:v>KOTA TEGAL</c:v>
                </c:pt>
              </c:strCache>
            </c:strRef>
          </c:cat>
          <c:val>
            <c:numRef>
              <c:f>Capaian!$T$7:$T$41</c:f>
              <c:numCache>
                <c:formatCode>_(* #,##0.00_);_(* \(#,##0.00\);_(* "-"??_);_(@_)</c:formatCode>
                <c:ptCount val="35"/>
                <c:pt idx="0">
                  <c:v>26.880000000000003</c:v>
                </c:pt>
                <c:pt idx="1">
                  <c:v>69.58</c:v>
                </c:pt>
                <c:pt idx="2">
                  <c:v>32.39</c:v>
                </c:pt>
                <c:pt idx="3">
                  <c:v>138.68999999999997</c:v>
                </c:pt>
                <c:pt idx="4">
                  <c:v>442.06200000000001</c:v>
                </c:pt>
                <c:pt idx="5">
                  <c:v>197.41</c:v>
                </c:pt>
                <c:pt idx="6">
                  <c:v>70.834000000000003</c:v>
                </c:pt>
                <c:pt idx="7">
                  <c:v>85.09</c:v>
                </c:pt>
                <c:pt idx="8">
                  <c:v>48.620000000000012</c:v>
                </c:pt>
                <c:pt idx="9">
                  <c:v>236.49999999999997</c:v>
                </c:pt>
                <c:pt idx="10">
                  <c:v>202.56700000000001</c:v>
                </c:pt>
                <c:pt idx="11">
                  <c:v>47.98</c:v>
                </c:pt>
                <c:pt idx="12">
                  <c:v>100.15999999999998</c:v>
                </c:pt>
                <c:pt idx="13">
                  <c:v>3.5999999999999988</c:v>
                </c:pt>
                <c:pt idx="14">
                  <c:v>107.32000000000001</c:v>
                </c:pt>
                <c:pt idx="15">
                  <c:v>66.149999999999991</c:v>
                </c:pt>
                <c:pt idx="16">
                  <c:v>290.45</c:v>
                </c:pt>
                <c:pt idx="17">
                  <c:v>181.57</c:v>
                </c:pt>
                <c:pt idx="18">
                  <c:v>145.40600000000001</c:v>
                </c:pt>
                <c:pt idx="19">
                  <c:v>49.268000000000136</c:v>
                </c:pt>
                <c:pt idx="20">
                  <c:v>368.01</c:v>
                </c:pt>
                <c:pt idx="21">
                  <c:v>477.91999999999899</c:v>
                </c:pt>
                <c:pt idx="22">
                  <c:v>297.80999999999995</c:v>
                </c:pt>
                <c:pt idx="23">
                  <c:v>153.572</c:v>
                </c:pt>
                <c:pt idx="24">
                  <c:v>109.364</c:v>
                </c:pt>
                <c:pt idx="25">
                  <c:v>538.20000000000005</c:v>
                </c:pt>
                <c:pt idx="26">
                  <c:v>326.81999999999965</c:v>
                </c:pt>
                <c:pt idx="27">
                  <c:v>487.78000000000003</c:v>
                </c:pt>
                <c:pt idx="28">
                  <c:v>798.31999999999948</c:v>
                </c:pt>
                <c:pt idx="29">
                  <c:v>67.405000000000001</c:v>
                </c:pt>
                <c:pt idx="30">
                  <c:v>359.51143693887747</c:v>
                </c:pt>
                <c:pt idx="31">
                  <c:v>21.84</c:v>
                </c:pt>
                <c:pt idx="32">
                  <c:v>415.92999999999893</c:v>
                </c:pt>
                <c:pt idx="33">
                  <c:v>155.81999999999996</c:v>
                </c:pt>
                <c:pt idx="34">
                  <c:v>39.53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7713760"/>
        <c:axId val="1917708864"/>
      </c:barChart>
      <c:catAx>
        <c:axId val="1917713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id-ID"/>
          </a:p>
        </c:txPr>
        <c:crossAx val="1917708864"/>
        <c:crosses val="autoZero"/>
        <c:auto val="1"/>
        <c:lblAlgn val="ctr"/>
        <c:lblOffset val="100"/>
        <c:noMultiLvlLbl val="0"/>
      </c:catAx>
      <c:valAx>
        <c:axId val="1917708864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crossAx val="1917713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98CAF-A781-487D-8A70-E7C0C5146436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C6E22-65A8-4597-A788-36D91F87642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711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="" xmlns:a16="http://schemas.microsoft.com/office/drawing/2014/main" id="{70E4B248-3084-024D-A9E9-FFE7B7328D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="" xmlns:a16="http://schemas.microsoft.com/office/drawing/2014/main" id="{86994772-C7B4-1944-A41C-F54AB2578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="" xmlns:a16="http://schemas.microsoft.com/office/drawing/2014/main" id="{6DC7BE8A-5E18-FF42-98D9-FF92185F87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1772" indent="-27375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5033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33046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71060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09073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47085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85099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23112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7AE5E0-8CC1-C547-8616-778D55AA95F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89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="" xmlns:a16="http://schemas.microsoft.com/office/drawing/2014/main" id="{3759B7C8-BD49-244E-A7FD-04226646FB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="" xmlns:a16="http://schemas.microsoft.com/office/drawing/2014/main" id="{C1908369-28A4-984E-9D71-CD58C3606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="" xmlns:a16="http://schemas.microsoft.com/office/drawing/2014/main" id="{2E98EB06-2E46-754F-813B-7525E432C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1772" indent="-27375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5033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33046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71060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09073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47085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85099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23112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122B37-535A-7E42-B7E0-B5FDB12F232D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191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383947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="" xmlns:a16="http://schemas.microsoft.com/office/drawing/2014/main" id="{D74FDD9E-6FC2-3546-AE0E-057A50E5AC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="" xmlns:a16="http://schemas.microsoft.com/office/drawing/2014/main" id="{8101DAE1-1AE5-4140-A679-CB6673319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7892" name="Slide Number Placeholder 3">
            <a:extLst>
              <a:ext uri="{FF2B5EF4-FFF2-40B4-BE49-F238E27FC236}">
                <a16:creationId xmlns="" xmlns:a16="http://schemas.microsoft.com/office/drawing/2014/main" id="{42F80448-D41D-7947-B00E-991FBBB369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1772" indent="-27375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95033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33046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71060" indent="-21900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09073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47085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85099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23112" indent="-21900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9D8CD75-C74F-3E4E-AF91-8DFD1375E4D0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604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638801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3572787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8121775" y="534668"/>
            <a:ext cx="854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0" spc="300" dirty="0">
                <a:solidFill>
                  <a:schemeClr val="bg1"/>
                </a:solidFill>
                <a:latin typeface="+mn-lt"/>
              </a:rPr>
              <a:t>Page</a:t>
            </a:r>
            <a:r>
              <a:rPr lang="en-ID" sz="1200" b="0" dirty="0">
                <a:solidFill>
                  <a:schemeClr val="bg1"/>
                </a:solidFill>
                <a:latin typeface="+mn-lt"/>
              </a:rPr>
              <a:t> </a:t>
            </a:r>
            <a:fld id="{66DBA9ED-0BD1-4583-826F-4EF9BAC8450E}" type="slidenum">
              <a:rPr lang="en-ID" sz="1200" b="0" smtClean="0">
                <a:solidFill>
                  <a:schemeClr val="bg1"/>
                </a:solidFill>
                <a:latin typeface="+mn-lt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ID" sz="1800" b="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321041" y="6343013"/>
            <a:ext cx="2994731" cy="261610"/>
            <a:chOff x="4598636" y="6323963"/>
            <a:chExt cx="3992975" cy="261610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4598636" y="6323963"/>
              <a:ext cx="399297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D" sz="1100" b="0" i="0" kern="12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© 2017                     </a:t>
              </a:r>
              <a:r>
                <a:rPr lang="en-ID" sz="1100" b="1" i="0" kern="12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- Template</a:t>
              </a:r>
              <a:r>
                <a:rPr lang="en-ID" sz="1100" b="1" i="0" kern="1200" baseline="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en-ID" sz="1100" b="0" i="0" kern="12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All rights reserved</a:t>
              </a:r>
              <a:endParaRPr lang="en-ID" sz="1100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Group 18"/>
            <p:cNvGrpSpPr/>
            <p:nvPr userDrawn="1"/>
          </p:nvGrpSpPr>
          <p:grpSpPr>
            <a:xfrm>
              <a:off x="5217319" y="6376621"/>
              <a:ext cx="541491" cy="156293"/>
              <a:chOff x="3879850" y="2430463"/>
              <a:chExt cx="3883026" cy="1120775"/>
            </a:xfr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6600000" scaled="0"/>
            </a:gradFill>
          </p:grpSpPr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5689600" y="2430463"/>
                <a:ext cx="1106488" cy="1120775"/>
              </a:xfrm>
              <a:custGeom>
                <a:avLst/>
                <a:gdLst>
                  <a:gd name="T0" fmla="*/ 79 w 371"/>
                  <a:gd name="T1" fmla="*/ 64 h 374"/>
                  <a:gd name="T2" fmla="*/ 60 w 371"/>
                  <a:gd name="T3" fmla="*/ 307 h 374"/>
                  <a:gd name="T4" fmla="*/ 173 w 371"/>
                  <a:gd name="T5" fmla="*/ 370 h 374"/>
                  <a:gd name="T6" fmla="*/ 208 w 371"/>
                  <a:gd name="T7" fmla="*/ 306 h 374"/>
                  <a:gd name="T8" fmla="*/ 208 w 371"/>
                  <a:gd name="T9" fmla="*/ 306 h 374"/>
                  <a:gd name="T10" fmla="*/ 183 w 371"/>
                  <a:gd name="T11" fmla="*/ 293 h 374"/>
                  <a:gd name="T12" fmla="*/ 122 w 371"/>
                  <a:gd name="T13" fmla="*/ 260 h 374"/>
                  <a:gd name="T14" fmla="*/ 131 w 371"/>
                  <a:gd name="T15" fmla="*/ 122 h 374"/>
                  <a:gd name="T16" fmla="*/ 269 w 371"/>
                  <a:gd name="T17" fmla="*/ 132 h 374"/>
                  <a:gd name="T18" fmla="*/ 293 w 371"/>
                  <a:gd name="T19" fmla="*/ 197 h 374"/>
                  <a:gd name="T20" fmla="*/ 303 w 371"/>
                  <a:gd name="T21" fmla="*/ 224 h 374"/>
                  <a:gd name="T22" fmla="*/ 303 w 371"/>
                  <a:gd name="T23" fmla="*/ 224 h 374"/>
                  <a:gd name="T24" fmla="*/ 371 w 371"/>
                  <a:gd name="T25" fmla="*/ 199 h 374"/>
                  <a:gd name="T26" fmla="*/ 328 w 371"/>
                  <a:gd name="T27" fmla="*/ 81 h 374"/>
                  <a:gd name="T28" fmla="*/ 79 w 371"/>
                  <a:gd name="T29" fmla="*/ 6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1" h="374">
                    <a:moveTo>
                      <a:pt x="79" y="64"/>
                    </a:moveTo>
                    <a:cubicBezTo>
                      <a:pt x="9" y="126"/>
                      <a:pt x="0" y="234"/>
                      <a:pt x="60" y="307"/>
                    </a:cubicBezTo>
                    <a:cubicBezTo>
                      <a:pt x="89" y="343"/>
                      <a:pt x="130" y="364"/>
                      <a:pt x="173" y="370"/>
                    </a:cubicBezTo>
                    <a:cubicBezTo>
                      <a:pt x="209" y="374"/>
                      <a:pt x="231" y="333"/>
                      <a:pt x="208" y="306"/>
                    </a:cubicBezTo>
                    <a:cubicBezTo>
                      <a:pt x="208" y="306"/>
                      <a:pt x="208" y="306"/>
                      <a:pt x="208" y="306"/>
                    </a:cubicBezTo>
                    <a:cubicBezTo>
                      <a:pt x="201" y="299"/>
                      <a:pt x="193" y="294"/>
                      <a:pt x="183" y="293"/>
                    </a:cubicBezTo>
                    <a:cubicBezTo>
                      <a:pt x="159" y="291"/>
                      <a:pt x="138" y="279"/>
                      <a:pt x="122" y="260"/>
                    </a:cubicBezTo>
                    <a:cubicBezTo>
                      <a:pt x="86" y="219"/>
                      <a:pt x="90" y="157"/>
                      <a:pt x="131" y="122"/>
                    </a:cubicBezTo>
                    <a:cubicBezTo>
                      <a:pt x="172" y="86"/>
                      <a:pt x="234" y="91"/>
                      <a:pt x="269" y="132"/>
                    </a:cubicBezTo>
                    <a:cubicBezTo>
                      <a:pt x="286" y="151"/>
                      <a:pt x="294" y="174"/>
                      <a:pt x="293" y="197"/>
                    </a:cubicBezTo>
                    <a:cubicBezTo>
                      <a:pt x="293" y="207"/>
                      <a:pt x="296" y="216"/>
                      <a:pt x="303" y="224"/>
                    </a:cubicBezTo>
                    <a:cubicBezTo>
                      <a:pt x="303" y="224"/>
                      <a:pt x="303" y="224"/>
                      <a:pt x="303" y="224"/>
                    </a:cubicBezTo>
                    <a:cubicBezTo>
                      <a:pt x="326" y="251"/>
                      <a:pt x="370" y="234"/>
                      <a:pt x="371" y="199"/>
                    </a:cubicBezTo>
                    <a:cubicBezTo>
                      <a:pt x="371" y="157"/>
                      <a:pt x="357" y="115"/>
                      <a:pt x="328" y="81"/>
                    </a:cubicBezTo>
                    <a:cubicBezTo>
                      <a:pt x="264" y="8"/>
                      <a:pt x="153" y="0"/>
                      <a:pt x="79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6"/>
              <p:cNvSpPr>
                <a:spLocks/>
              </p:cNvSpPr>
              <p:nvPr/>
            </p:nvSpPr>
            <p:spPr bwMode="auto">
              <a:xfrm>
                <a:off x="6089650" y="2835276"/>
                <a:ext cx="363538" cy="365125"/>
              </a:xfrm>
              <a:custGeom>
                <a:avLst/>
                <a:gdLst>
                  <a:gd name="T0" fmla="*/ 103 w 122"/>
                  <a:gd name="T1" fmla="*/ 25 h 122"/>
                  <a:gd name="T2" fmla="*/ 97 w 122"/>
                  <a:gd name="T3" fmla="*/ 102 h 122"/>
                  <a:gd name="T4" fmla="*/ 20 w 122"/>
                  <a:gd name="T5" fmla="*/ 97 h 122"/>
                  <a:gd name="T6" fmla="*/ 26 w 122"/>
                  <a:gd name="T7" fmla="*/ 20 h 122"/>
                  <a:gd name="T8" fmla="*/ 103 w 122"/>
                  <a:gd name="T9" fmla="*/ 2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2">
                    <a:moveTo>
                      <a:pt x="103" y="25"/>
                    </a:moveTo>
                    <a:cubicBezTo>
                      <a:pt x="122" y="48"/>
                      <a:pt x="120" y="82"/>
                      <a:pt x="97" y="102"/>
                    </a:cubicBezTo>
                    <a:cubicBezTo>
                      <a:pt x="74" y="122"/>
                      <a:pt x="40" y="119"/>
                      <a:pt x="20" y="97"/>
                    </a:cubicBezTo>
                    <a:cubicBezTo>
                      <a:pt x="0" y="74"/>
                      <a:pt x="3" y="39"/>
                      <a:pt x="26" y="20"/>
                    </a:cubicBezTo>
                    <a:cubicBezTo>
                      <a:pt x="48" y="0"/>
                      <a:pt x="83" y="2"/>
                      <a:pt x="103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7"/>
              <p:cNvSpPr>
                <a:spLocks noEditPoints="1"/>
              </p:cNvSpPr>
              <p:nvPr/>
            </p:nvSpPr>
            <p:spPr bwMode="auto">
              <a:xfrm>
                <a:off x="3879850" y="2574926"/>
                <a:ext cx="796925" cy="904875"/>
              </a:xfrm>
              <a:custGeom>
                <a:avLst/>
                <a:gdLst>
                  <a:gd name="T0" fmla="*/ 0 w 267"/>
                  <a:gd name="T1" fmla="*/ 28 h 302"/>
                  <a:gd name="T2" fmla="*/ 28 w 267"/>
                  <a:gd name="T3" fmla="*/ 0 h 302"/>
                  <a:gd name="T4" fmla="*/ 130 w 267"/>
                  <a:gd name="T5" fmla="*/ 0 h 302"/>
                  <a:gd name="T6" fmla="*/ 267 w 267"/>
                  <a:gd name="T7" fmla="*/ 149 h 302"/>
                  <a:gd name="T8" fmla="*/ 130 w 267"/>
                  <a:gd name="T9" fmla="*/ 302 h 302"/>
                  <a:gd name="T10" fmla="*/ 28 w 267"/>
                  <a:gd name="T11" fmla="*/ 302 h 302"/>
                  <a:gd name="T12" fmla="*/ 0 w 267"/>
                  <a:gd name="T13" fmla="*/ 274 h 302"/>
                  <a:gd name="T14" fmla="*/ 0 w 267"/>
                  <a:gd name="T15" fmla="*/ 28 h 302"/>
                  <a:gd name="T16" fmla="*/ 66 w 267"/>
                  <a:gd name="T17" fmla="*/ 246 h 302"/>
                  <a:gd name="T18" fmla="*/ 125 w 267"/>
                  <a:gd name="T19" fmla="*/ 246 h 302"/>
                  <a:gd name="T20" fmla="*/ 201 w 267"/>
                  <a:gd name="T21" fmla="*/ 155 h 302"/>
                  <a:gd name="T22" fmla="*/ 113 w 267"/>
                  <a:gd name="T23" fmla="*/ 56 h 302"/>
                  <a:gd name="T24" fmla="*/ 66 w 267"/>
                  <a:gd name="T25" fmla="*/ 56 h 302"/>
                  <a:gd name="T26" fmla="*/ 66 w 267"/>
                  <a:gd name="T27" fmla="*/ 246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7" h="302">
                    <a:moveTo>
                      <a:pt x="0" y="28"/>
                    </a:moveTo>
                    <a:cubicBezTo>
                      <a:pt x="0" y="12"/>
                      <a:pt x="12" y="0"/>
                      <a:pt x="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208" y="0"/>
                      <a:pt x="267" y="49"/>
                      <a:pt x="267" y="149"/>
                    </a:cubicBezTo>
                    <a:cubicBezTo>
                      <a:pt x="267" y="237"/>
                      <a:pt x="222" y="302"/>
                      <a:pt x="130" y="302"/>
                    </a:cubicBezTo>
                    <a:cubicBezTo>
                      <a:pt x="28" y="302"/>
                      <a:pt x="28" y="302"/>
                      <a:pt x="28" y="302"/>
                    </a:cubicBezTo>
                    <a:cubicBezTo>
                      <a:pt x="12" y="302"/>
                      <a:pt x="0" y="289"/>
                      <a:pt x="0" y="274"/>
                    </a:cubicBezTo>
                    <a:lnTo>
                      <a:pt x="0" y="28"/>
                    </a:lnTo>
                    <a:close/>
                    <a:moveTo>
                      <a:pt x="66" y="246"/>
                    </a:moveTo>
                    <a:cubicBezTo>
                      <a:pt x="125" y="246"/>
                      <a:pt x="125" y="246"/>
                      <a:pt x="125" y="246"/>
                    </a:cubicBezTo>
                    <a:cubicBezTo>
                      <a:pt x="164" y="246"/>
                      <a:pt x="201" y="222"/>
                      <a:pt x="201" y="155"/>
                    </a:cubicBezTo>
                    <a:cubicBezTo>
                      <a:pt x="201" y="95"/>
                      <a:pt x="179" y="56"/>
                      <a:pt x="113" y="56"/>
                    </a:cubicBezTo>
                    <a:cubicBezTo>
                      <a:pt x="66" y="56"/>
                      <a:pt x="66" y="56"/>
                      <a:pt x="66" y="56"/>
                    </a:cubicBezTo>
                    <a:lnTo>
                      <a:pt x="66" y="24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4891088" y="2574926"/>
                <a:ext cx="682625" cy="904875"/>
              </a:xfrm>
              <a:custGeom>
                <a:avLst/>
                <a:gdLst>
                  <a:gd name="T0" fmla="*/ 24 w 229"/>
                  <a:gd name="T1" fmla="*/ 0 h 302"/>
                  <a:gd name="T2" fmla="*/ 198 w 229"/>
                  <a:gd name="T3" fmla="*/ 0 h 302"/>
                  <a:gd name="T4" fmla="*/ 226 w 229"/>
                  <a:gd name="T5" fmla="*/ 28 h 302"/>
                  <a:gd name="T6" fmla="*/ 226 w 229"/>
                  <a:gd name="T7" fmla="*/ 28 h 302"/>
                  <a:gd name="T8" fmla="*/ 198 w 229"/>
                  <a:gd name="T9" fmla="*/ 56 h 302"/>
                  <a:gd name="T10" fmla="*/ 66 w 229"/>
                  <a:gd name="T11" fmla="*/ 56 h 302"/>
                  <a:gd name="T12" fmla="*/ 66 w 229"/>
                  <a:gd name="T13" fmla="*/ 120 h 302"/>
                  <a:gd name="T14" fmla="*/ 196 w 229"/>
                  <a:gd name="T15" fmla="*/ 120 h 302"/>
                  <a:gd name="T16" fmla="*/ 212 w 229"/>
                  <a:gd name="T17" fmla="*/ 136 h 302"/>
                  <a:gd name="T18" fmla="*/ 212 w 229"/>
                  <a:gd name="T19" fmla="*/ 156 h 302"/>
                  <a:gd name="T20" fmla="*/ 196 w 229"/>
                  <a:gd name="T21" fmla="*/ 172 h 302"/>
                  <a:gd name="T22" fmla="*/ 66 w 229"/>
                  <a:gd name="T23" fmla="*/ 172 h 302"/>
                  <a:gd name="T24" fmla="*/ 66 w 229"/>
                  <a:gd name="T25" fmla="*/ 246 h 302"/>
                  <a:gd name="T26" fmla="*/ 201 w 229"/>
                  <a:gd name="T27" fmla="*/ 246 h 302"/>
                  <a:gd name="T28" fmla="*/ 229 w 229"/>
                  <a:gd name="T29" fmla="*/ 274 h 302"/>
                  <a:gd name="T30" fmla="*/ 229 w 229"/>
                  <a:gd name="T31" fmla="*/ 274 h 302"/>
                  <a:gd name="T32" fmla="*/ 201 w 229"/>
                  <a:gd name="T33" fmla="*/ 302 h 302"/>
                  <a:gd name="T34" fmla="*/ 24 w 229"/>
                  <a:gd name="T35" fmla="*/ 302 h 302"/>
                  <a:gd name="T36" fmla="*/ 0 w 229"/>
                  <a:gd name="T37" fmla="*/ 278 h 302"/>
                  <a:gd name="T38" fmla="*/ 0 w 229"/>
                  <a:gd name="T39" fmla="*/ 24 h 302"/>
                  <a:gd name="T40" fmla="*/ 24 w 229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9" h="302">
                    <a:moveTo>
                      <a:pt x="24" y="0"/>
                    </a:moveTo>
                    <a:cubicBezTo>
                      <a:pt x="198" y="0"/>
                      <a:pt x="198" y="0"/>
                      <a:pt x="198" y="0"/>
                    </a:cubicBezTo>
                    <a:cubicBezTo>
                      <a:pt x="213" y="0"/>
                      <a:pt x="226" y="12"/>
                      <a:pt x="226" y="28"/>
                    </a:cubicBezTo>
                    <a:cubicBezTo>
                      <a:pt x="226" y="28"/>
                      <a:pt x="226" y="28"/>
                      <a:pt x="226" y="28"/>
                    </a:cubicBezTo>
                    <a:cubicBezTo>
                      <a:pt x="226" y="43"/>
                      <a:pt x="213" y="56"/>
                      <a:pt x="198" y="56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196" y="120"/>
                      <a:pt x="196" y="120"/>
                      <a:pt x="196" y="120"/>
                    </a:cubicBezTo>
                    <a:cubicBezTo>
                      <a:pt x="205" y="120"/>
                      <a:pt x="212" y="127"/>
                      <a:pt x="212" y="136"/>
                    </a:cubicBezTo>
                    <a:cubicBezTo>
                      <a:pt x="212" y="156"/>
                      <a:pt x="212" y="156"/>
                      <a:pt x="212" y="156"/>
                    </a:cubicBezTo>
                    <a:cubicBezTo>
                      <a:pt x="212" y="165"/>
                      <a:pt x="205" y="172"/>
                      <a:pt x="196" y="172"/>
                    </a:cubicBezTo>
                    <a:cubicBezTo>
                      <a:pt x="66" y="172"/>
                      <a:pt x="66" y="172"/>
                      <a:pt x="66" y="172"/>
                    </a:cubicBezTo>
                    <a:cubicBezTo>
                      <a:pt x="66" y="246"/>
                      <a:pt x="66" y="246"/>
                      <a:pt x="66" y="246"/>
                    </a:cubicBezTo>
                    <a:cubicBezTo>
                      <a:pt x="201" y="246"/>
                      <a:pt x="201" y="246"/>
                      <a:pt x="201" y="246"/>
                    </a:cubicBezTo>
                    <a:cubicBezTo>
                      <a:pt x="216" y="246"/>
                      <a:pt x="229" y="259"/>
                      <a:pt x="229" y="274"/>
                    </a:cubicBezTo>
                    <a:cubicBezTo>
                      <a:pt x="229" y="274"/>
                      <a:pt x="229" y="274"/>
                      <a:pt x="229" y="274"/>
                    </a:cubicBezTo>
                    <a:cubicBezTo>
                      <a:pt x="229" y="289"/>
                      <a:pt x="216" y="302"/>
                      <a:pt x="201" y="302"/>
                    </a:cubicBezTo>
                    <a:cubicBezTo>
                      <a:pt x="24" y="302"/>
                      <a:pt x="24" y="302"/>
                      <a:pt x="24" y="302"/>
                    </a:cubicBezTo>
                    <a:cubicBezTo>
                      <a:pt x="10" y="302"/>
                      <a:pt x="0" y="291"/>
                      <a:pt x="0" y="27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0"/>
                      <a:pt x="10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6999288" y="2574926"/>
                <a:ext cx="763588" cy="904875"/>
              </a:xfrm>
              <a:custGeom>
                <a:avLst/>
                <a:gdLst>
                  <a:gd name="T0" fmla="*/ 28 w 256"/>
                  <a:gd name="T1" fmla="*/ 0 h 302"/>
                  <a:gd name="T2" fmla="*/ 51 w 256"/>
                  <a:gd name="T3" fmla="*/ 0 h 302"/>
                  <a:gd name="T4" fmla="*/ 75 w 256"/>
                  <a:gd name="T5" fmla="*/ 13 h 302"/>
                  <a:gd name="T6" fmla="*/ 193 w 256"/>
                  <a:gd name="T7" fmla="*/ 202 h 302"/>
                  <a:gd name="T8" fmla="*/ 193 w 256"/>
                  <a:gd name="T9" fmla="*/ 202 h 302"/>
                  <a:gd name="T10" fmla="*/ 193 w 256"/>
                  <a:gd name="T11" fmla="*/ 28 h 302"/>
                  <a:gd name="T12" fmla="*/ 221 w 256"/>
                  <a:gd name="T13" fmla="*/ 0 h 302"/>
                  <a:gd name="T14" fmla="*/ 228 w 256"/>
                  <a:gd name="T15" fmla="*/ 0 h 302"/>
                  <a:gd name="T16" fmla="*/ 256 w 256"/>
                  <a:gd name="T17" fmla="*/ 28 h 302"/>
                  <a:gd name="T18" fmla="*/ 256 w 256"/>
                  <a:gd name="T19" fmla="*/ 274 h 302"/>
                  <a:gd name="T20" fmla="*/ 228 w 256"/>
                  <a:gd name="T21" fmla="*/ 302 h 302"/>
                  <a:gd name="T22" fmla="*/ 205 w 256"/>
                  <a:gd name="T23" fmla="*/ 302 h 302"/>
                  <a:gd name="T24" fmla="*/ 181 w 256"/>
                  <a:gd name="T25" fmla="*/ 289 h 302"/>
                  <a:gd name="T26" fmla="*/ 63 w 256"/>
                  <a:gd name="T27" fmla="*/ 100 h 302"/>
                  <a:gd name="T28" fmla="*/ 63 w 256"/>
                  <a:gd name="T29" fmla="*/ 100 h 302"/>
                  <a:gd name="T30" fmla="*/ 63 w 256"/>
                  <a:gd name="T31" fmla="*/ 274 h 302"/>
                  <a:gd name="T32" fmla="*/ 35 w 256"/>
                  <a:gd name="T33" fmla="*/ 302 h 302"/>
                  <a:gd name="T34" fmla="*/ 28 w 256"/>
                  <a:gd name="T35" fmla="*/ 302 h 302"/>
                  <a:gd name="T36" fmla="*/ 0 w 256"/>
                  <a:gd name="T37" fmla="*/ 274 h 302"/>
                  <a:gd name="T38" fmla="*/ 0 w 256"/>
                  <a:gd name="T39" fmla="*/ 28 h 302"/>
                  <a:gd name="T40" fmla="*/ 28 w 256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6" h="302">
                    <a:moveTo>
                      <a:pt x="28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61" y="0"/>
                      <a:pt x="70" y="5"/>
                      <a:pt x="75" y="13"/>
                    </a:cubicBezTo>
                    <a:cubicBezTo>
                      <a:pt x="193" y="202"/>
                      <a:pt x="193" y="202"/>
                      <a:pt x="193" y="202"/>
                    </a:cubicBezTo>
                    <a:cubicBezTo>
                      <a:pt x="193" y="202"/>
                      <a:pt x="193" y="202"/>
                      <a:pt x="193" y="202"/>
                    </a:cubicBezTo>
                    <a:cubicBezTo>
                      <a:pt x="193" y="28"/>
                      <a:pt x="193" y="28"/>
                      <a:pt x="193" y="28"/>
                    </a:cubicBezTo>
                    <a:cubicBezTo>
                      <a:pt x="193" y="12"/>
                      <a:pt x="206" y="0"/>
                      <a:pt x="221" y="0"/>
                    </a:cubicBezTo>
                    <a:cubicBezTo>
                      <a:pt x="228" y="0"/>
                      <a:pt x="228" y="0"/>
                      <a:pt x="228" y="0"/>
                    </a:cubicBezTo>
                    <a:cubicBezTo>
                      <a:pt x="243" y="0"/>
                      <a:pt x="256" y="12"/>
                      <a:pt x="256" y="28"/>
                    </a:cubicBezTo>
                    <a:cubicBezTo>
                      <a:pt x="256" y="274"/>
                      <a:pt x="256" y="274"/>
                      <a:pt x="256" y="274"/>
                    </a:cubicBezTo>
                    <a:cubicBezTo>
                      <a:pt x="256" y="289"/>
                      <a:pt x="243" y="302"/>
                      <a:pt x="228" y="302"/>
                    </a:cubicBezTo>
                    <a:cubicBezTo>
                      <a:pt x="205" y="302"/>
                      <a:pt x="205" y="302"/>
                      <a:pt x="205" y="302"/>
                    </a:cubicBezTo>
                    <a:cubicBezTo>
                      <a:pt x="195" y="302"/>
                      <a:pt x="186" y="297"/>
                      <a:pt x="181" y="28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3" y="274"/>
                      <a:pt x="63" y="274"/>
                      <a:pt x="63" y="274"/>
                    </a:cubicBezTo>
                    <a:cubicBezTo>
                      <a:pt x="63" y="289"/>
                      <a:pt x="50" y="302"/>
                      <a:pt x="35" y="302"/>
                    </a:cubicBezTo>
                    <a:cubicBezTo>
                      <a:pt x="28" y="302"/>
                      <a:pt x="28" y="302"/>
                      <a:pt x="28" y="302"/>
                    </a:cubicBezTo>
                    <a:cubicBezTo>
                      <a:pt x="13" y="302"/>
                      <a:pt x="0" y="289"/>
                      <a:pt x="0" y="27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2"/>
                      <a:pt x="13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26" name="Straight Connector 25"/>
          <p:cNvCxnSpPr>
            <a:cxnSpLocks/>
          </p:cNvCxnSpPr>
          <p:nvPr userDrawn="1"/>
        </p:nvCxnSpPr>
        <p:spPr>
          <a:xfrm>
            <a:off x="2567088" y="6473818"/>
            <a:ext cx="6226868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10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6FCD3-D5AB-4D61-8837-6586B963DC54}" type="datetimeFigureOut">
              <a:rPr lang="id-ID" smtClean="0"/>
              <a:pPr/>
              <a:t>28/10/2019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8C0B8-703F-4639-AD65-765032505F8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53.em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13.png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8597209-A59B-4D13-93BE-C3B90EAC5E0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1" y="0"/>
            <a:ext cx="91517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BAFEF57-4B3E-42F2-AB7C-9791FF7DF0EE}"/>
              </a:ext>
            </a:extLst>
          </p:cNvPr>
          <p:cNvSpPr/>
          <p:nvPr/>
        </p:nvSpPr>
        <p:spPr>
          <a:xfrm>
            <a:off x="0" y="1315224"/>
            <a:ext cx="9173079" cy="2113776"/>
          </a:xfrm>
          <a:prstGeom prst="rect">
            <a:avLst/>
          </a:prstGeom>
          <a:solidFill>
            <a:srgbClr val="01938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spc="-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CAPAIAN PENANGANAN KAWASAN PERMUKIMAN KUMUH</a:t>
            </a:r>
            <a:endParaRPr lang="en-ID" sz="2400" b="1" spc="-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d-ID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KABUPATEN / KOTA SE – JAWA TENGAH 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38FEA-332E-4029-B382-55EF0EA4B934}"/>
              </a:ext>
            </a:extLst>
          </p:cNvPr>
          <p:cNvSpPr txBox="1"/>
          <p:nvPr/>
        </p:nvSpPr>
        <p:spPr>
          <a:xfrm>
            <a:off x="18651" y="3610421"/>
            <a:ext cx="9125349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id-ID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Disampaikan </a:t>
            </a:r>
            <a:r>
              <a:rPr lang="id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oleh:</a:t>
            </a:r>
          </a:p>
          <a:p>
            <a:pPr algn="r"/>
            <a:endParaRPr lang="id-ID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id-ID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id-ID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Dwiatma Singgih Raharja Sabaris, ST</a:t>
            </a:r>
          </a:p>
          <a:p>
            <a:pPr algn="r"/>
            <a:r>
              <a:rPr lang="id-ID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Kasatker Pelaksanaan Prasarana Permukiman Wilayah II Provinsi Jawa Tengah </a:t>
            </a:r>
          </a:p>
          <a:p>
            <a:pPr algn="r"/>
            <a:r>
              <a:rPr lang="id-ID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BAFEF57-4B3E-42F2-AB7C-9791FF7DF0EE}"/>
              </a:ext>
            </a:extLst>
          </p:cNvPr>
          <p:cNvSpPr/>
          <p:nvPr/>
        </p:nvSpPr>
        <p:spPr>
          <a:xfrm>
            <a:off x="0" y="5669280"/>
            <a:ext cx="9151182" cy="1220186"/>
          </a:xfrm>
          <a:prstGeom prst="rect">
            <a:avLst/>
          </a:prstGeom>
          <a:solidFill>
            <a:schemeClr val="bg2">
              <a:lumMod val="10000"/>
              <a:alpha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</a:t>
            </a:r>
            <a:r>
              <a: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Acara</a:t>
            </a:r>
            <a:r>
              <a:rPr lang="en-US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id-ID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d-ID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RAKOR PEMANTAUAN III KAWASAN PERMUKIMAN KUMUH PROVINSI JAWA TENGAH </a:t>
            </a:r>
            <a:endParaRPr lang="en-ID" sz="16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D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D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Hotel </a:t>
            </a:r>
            <a:r>
              <a:rPr lang="id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MG Setos</a:t>
            </a:r>
            <a:r>
              <a:rPr lang="en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Semarang </a:t>
            </a:r>
            <a:r>
              <a:rPr lang="id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en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Oktober </a:t>
            </a:r>
            <a:r>
              <a:rPr lang="en-ID" sz="1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</a:t>
            </a:r>
            <a:endParaRPr lang="id-ID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="" xmlns:a16="http://schemas.microsoft.com/office/drawing/2014/main" id="{1D7886D3-6C56-472D-94C4-821F7AF37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228" y="239890"/>
            <a:ext cx="490502" cy="49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05DD2E2F-1B90-4F44-9EEC-1FF0675FE52A}"/>
              </a:ext>
            </a:extLst>
          </p:cNvPr>
          <p:cNvSpPr txBox="1">
            <a:spLocks/>
          </p:cNvSpPr>
          <p:nvPr/>
        </p:nvSpPr>
        <p:spPr>
          <a:xfrm>
            <a:off x="1838114" y="8546"/>
            <a:ext cx="6698844" cy="969518"/>
          </a:xfrm>
          <a:prstGeom prst="rect">
            <a:avLst/>
          </a:prstGeom>
          <a:noFill/>
        </p:spPr>
        <p:txBody>
          <a:bodyPr lIns="91427" tIns="45713" rIns="91427" bIns="45713" anchor="ctr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400" b="0" i="0" kern="1200" cap="none" spc="12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kern="0" spc="-1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BALAI PRASARANA  PERMUKIMAN  WILAYAH JAWA TENGAH </a:t>
            </a:r>
            <a:endParaRPr lang="en-AU" sz="1200" kern="0" spc="-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kern="0" spc="-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DIREKTORAT JENDERAL CIPTA KARYA</a:t>
            </a:r>
          </a:p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kern="0" spc="-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KEMENTERIAN PEKERJAAN UMUM DAN PERUMAHAN RAKYAT</a:t>
            </a:r>
          </a:p>
        </p:txBody>
      </p:sp>
    </p:spTree>
    <p:extLst>
      <p:ext uri="{BB962C8B-B14F-4D97-AF65-F5344CB8AC3E}">
        <p14:creationId xmlns:p14="http://schemas.microsoft.com/office/powerpoint/2010/main" val="416923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F07C15B-C97F-425A-9E29-8529A154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" y="-1"/>
            <a:ext cx="9137338" cy="684950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73711" y="403654"/>
            <a:ext cx="8391748" cy="64892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OUTLINE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PAPARAN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1B86631-BCA3-45B4-9645-7BAC683E3A23}"/>
              </a:ext>
            </a:extLst>
          </p:cNvPr>
          <p:cNvGrpSpPr/>
          <p:nvPr/>
        </p:nvGrpSpPr>
        <p:grpSpPr>
          <a:xfrm>
            <a:off x="127219" y="1370571"/>
            <a:ext cx="8638240" cy="2820429"/>
            <a:chOff x="127219" y="1136198"/>
            <a:chExt cx="8638240" cy="2023067"/>
          </a:xfrm>
        </p:grpSpPr>
        <p:sp>
          <p:nvSpPr>
            <p:cNvPr id="2" name="Rectangle 1"/>
            <p:cNvSpPr/>
            <p:nvPr/>
          </p:nvSpPr>
          <p:spPr>
            <a:xfrm>
              <a:off x="127219" y="1136198"/>
              <a:ext cx="648929" cy="64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76148" y="1136198"/>
              <a:ext cx="7989311" cy="640080"/>
            </a:xfrm>
            <a:prstGeom prst="rect">
              <a:avLst/>
            </a:prstGeom>
            <a:solidFill>
              <a:schemeClr val="bg2">
                <a:lumMod val="7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d-ID" sz="20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POTRET KUMUH JAWA TENGAH </a:t>
              </a:r>
              <a:endPara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219" y="1825913"/>
              <a:ext cx="648929" cy="64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6147" y="1825913"/>
              <a:ext cx="7989309" cy="640080"/>
            </a:xfrm>
            <a:prstGeom prst="rect">
              <a:avLst/>
            </a:prstGeom>
            <a:solidFill>
              <a:schemeClr val="bg2">
                <a:lumMod val="7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d-ID" sz="20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CAPAIAN PENANGANAN KAWASAN PERMUKIMAN KUMUH </a:t>
              </a:r>
              <a:endPara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EBE7C256-8904-47DA-9C05-7B1BCB9C2822}"/>
                </a:ext>
              </a:extLst>
            </p:cNvPr>
            <p:cNvSpPr/>
            <p:nvPr/>
          </p:nvSpPr>
          <p:spPr>
            <a:xfrm>
              <a:off x="127219" y="2519185"/>
              <a:ext cx="648929" cy="64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26A29A7A-8B27-4FDD-ADBD-9AC62DE42FF6}"/>
                </a:ext>
              </a:extLst>
            </p:cNvPr>
            <p:cNvSpPr/>
            <p:nvPr/>
          </p:nvSpPr>
          <p:spPr>
            <a:xfrm>
              <a:off x="776147" y="2519185"/>
              <a:ext cx="7989309" cy="640080"/>
            </a:xfrm>
            <a:prstGeom prst="rect">
              <a:avLst/>
            </a:prstGeom>
            <a:solidFill>
              <a:schemeClr val="bg2">
                <a:lumMod val="7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id-ID" sz="2000" b="1" dirty="0" smtClean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KEBIJAKAN PEMBANGUNAN PERMUKIMAN NASIONAL </a:t>
              </a:r>
              <a:endPara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BE7C256-8904-47DA-9C05-7B1BCB9C2822}"/>
              </a:ext>
            </a:extLst>
          </p:cNvPr>
          <p:cNvSpPr/>
          <p:nvPr/>
        </p:nvSpPr>
        <p:spPr>
          <a:xfrm>
            <a:off x="124763" y="4289242"/>
            <a:ext cx="648929" cy="892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26A29A7A-8B27-4FDD-ADBD-9AC62DE42FF6}"/>
              </a:ext>
            </a:extLst>
          </p:cNvPr>
          <p:cNvSpPr/>
          <p:nvPr/>
        </p:nvSpPr>
        <p:spPr>
          <a:xfrm>
            <a:off x="773691" y="4289242"/>
            <a:ext cx="7989309" cy="892358"/>
          </a:xfrm>
          <a:prstGeom prst="rect">
            <a:avLst/>
          </a:prstGeom>
          <a:solidFill>
            <a:schemeClr val="bg2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PENANGANAN PERMUKIMAN KUMUH 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7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F07C15B-C97F-425A-9E29-8529A154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9" y="0"/>
            <a:ext cx="9149159" cy="68579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42A4BF-6960-43D7-A15E-774DD072D4C4}"/>
              </a:ext>
            </a:extLst>
          </p:cNvPr>
          <p:cNvSpPr/>
          <p:nvPr/>
        </p:nvSpPr>
        <p:spPr>
          <a:xfrm>
            <a:off x="0" y="2146342"/>
            <a:ext cx="1139869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05D61FE-D860-4347-8293-3F8F177AF7F3}"/>
              </a:ext>
            </a:extLst>
          </p:cNvPr>
          <p:cNvSpPr txBox="1"/>
          <p:nvPr/>
        </p:nvSpPr>
        <p:spPr>
          <a:xfrm>
            <a:off x="1160667" y="2351015"/>
            <a:ext cx="669156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POTRET KUMUH JAWA TENGAH 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88" y="2238675"/>
            <a:ext cx="625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193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2756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4572000" y="0"/>
            <a:ext cx="1894839" cy="1673860"/>
          </a:xfrm>
          <a:custGeom>
            <a:avLst/>
            <a:gdLst/>
            <a:ahLst/>
            <a:cxnLst/>
            <a:rect l="l" t="t" r="r" b="b"/>
            <a:pathLst>
              <a:path w="1894839" h="1673860">
                <a:moveTo>
                  <a:pt x="0" y="1673352"/>
                </a:moveTo>
                <a:lnTo>
                  <a:pt x="1894332" y="1673352"/>
                </a:lnTo>
                <a:lnTo>
                  <a:pt x="1894332" y="0"/>
                </a:lnTo>
                <a:lnTo>
                  <a:pt x="0" y="0"/>
                </a:lnTo>
                <a:lnTo>
                  <a:pt x="0" y="1673352"/>
                </a:lnTo>
                <a:close/>
              </a:path>
            </a:pathLst>
          </a:custGeom>
          <a:solidFill>
            <a:srgbClr val="1E2E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003" y="4258055"/>
            <a:ext cx="2277110" cy="2555875"/>
          </a:xfrm>
          <a:custGeom>
            <a:avLst/>
            <a:gdLst/>
            <a:ahLst/>
            <a:cxnLst/>
            <a:rect l="l" t="t" r="r" b="b"/>
            <a:pathLst>
              <a:path w="2277110" h="2555875">
                <a:moveTo>
                  <a:pt x="0" y="2555748"/>
                </a:moveTo>
                <a:lnTo>
                  <a:pt x="2276856" y="2555748"/>
                </a:lnTo>
                <a:lnTo>
                  <a:pt x="2276856" y="0"/>
                </a:lnTo>
                <a:lnTo>
                  <a:pt x="0" y="0"/>
                </a:lnTo>
                <a:lnTo>
                  <a:pt x="0" y="2555748"/>
                </a:lnTo>
                <a:close/>
              </a:path>
            </a:pathLst>
          </a:custGeom>
          <a:solidFill>
            <a:srgbClr val="A2B1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572000"/>
            <a:ext cx="1981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900" b="1" dirty="0" smtClean="0">
                <a:solidFill>
                  <a:schemeClr val="tx2">
                    <a:lumMod val="50000"/>
                  </a:schemeClr>
                </a:solidFill>
                <a:latin typeface="Agency FB" pitchFamily="34" charset="0"/>
              </a:rPr>
              <a:t>POTRET PERMUKIMAN KUMUH DI JAWA TENGAH </a:t>
            </a:r>
            <a:endParaRPr lang="id-ID" sz="2900" b="1" dirty="0">
              <a:solidFill>
                <a:schemeClr val="tx2">
                  <a:lumMod val="50000"/>
                </a:schemeClr>
              </a:solidFill>
              <a:latin typeface="Agency FB" pitchFamily="34" charset="0"/>
            </a:endParaRPr>
          </a:p>
        </p:txBody>
      </p:sp>
      <p:pic>
        <p:nvPicPr>
          <p:cNvPr id="1026" name="Picture 2" descr="C:\Users\HP PC\Saved Games\Pictures\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819399" cy="1700626"/>
          </a:xfrm>
          <a:prstGeom prst="rect">
            <a:avLst/>
          </a:prstGeom>
          <a:noFill/>
        </p:spPr>
      </p:pic>
      <p:pic>
        <p:nvPicPr>
          <p:cNvPr id="1027" name="Picture 3" descr="C:\Users\HP PC\Downloads\CATUR_43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52600"/>
            <a:ext cx="3200400" cy="2438400"/>
          </a:xfrm>
          <a:prstGeom prst="rect">
            <a:avLst/>
          </a:prstGeom>
          <a:noFill/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75" y="4267200"/>
            <a:ext cx="3705225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0" y="1295400"/>
            <a:ext cx="1801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Pesisir Rembang 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70" y="3733800"/>
            <a:ext cx="217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Rob Kab Pekalongan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21" name="Picture 4" descr="D:\2017_Pemalang\RP2KPKP_PML_Support\PAPARAN_PRA\kompres foto kumuh pemalang\foto kumuh mulyoharjo\foto 8 RW KOTAKU\RW 3 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56102"/>
            <a:ext cx="2971800" cy="243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581400" y="3733800"/>
            <a:ext cx="2548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Mulyoharjo Pekalongang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23" name="Picture 22" descr="E:\DINAS CIPTA KARYA JATENG\PEKERJAAN SATKER PKP TH 2018\PAPARAN JAKARTA 22 JANUARI\KOTA SURAKARTA\Data Drainase Semanggi 2017\Foto Semanggi Baru\IMG_100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1752600"/>
            <a:ext cx="2971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6950964" y="3316069"/>
            <a:ext cx="2193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b="1" dirty="0" smtClean="0">
                <a:solidFill>
                  <a:schemeClr val="bg1"/>
                </a:solidFill>
              </a:rPr>
              <a:t>Bangunan Ilegal </a:t>
            </a:r>
          </a:p>
          <a:p>
            <a:pPr algn="r"/>
            <a:r>
              <a:rPr lang="id-ID" b="1" dirty="0" smtClean="0">
                <a:solidFill>
                  <a:schemeClr val="bg1"/>
                </a:solidFill>
              </a:rPr>
              <a:t>Semanggi, Surakarta 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62600" y="6336268"/>
            <a:ext cx="220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Rob KotaPekalongan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28" name="Picture 4" descr="E:\PEKERJAAN SPPIP KAB. KENDAL\foto-foto\Foto Ground Tour 2\FOTO DI KALIWUNGU\pelayanan air bersi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7000" y="0"/>
            <a:ext cx="26670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8229600" y="1230868"/>
            <a:ext cx="892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b="1" dirty="0" smtClean="0">
                <a:solidFill>
                  <a:schemeClr val="bg1"/>
                </a:solidFill>
              </a:rPr>
              <a:t>Kendal 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3269" y="4267200"/>
            <a:ext cx="304693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2895600" y="6412468"/>
            <a:ext cx="263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Limbah Batik Pekalongan 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0"/>
          <a:stretch>
            <a:fillRect/>
          </a:stretch>
        </p:blipFill>
        <p:spPr>
          <a:xfrm>
            <a:off x="2819400" y="0"/>
            <a:ext cx="2057400" cy="16764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/>
          <p:cNvSpPr txBox="1"/>
          <p:nvPr/>
        </p:nvSpPr>
        <p:spPr>
          <a:xfrm>
            <a:off x="3124200" y="1295400"/>
            <a:ext cx="123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chemeClr val="bg1"/>
                </a:solidFill>
              </a:rPr>
              <a:t>Purworejo </a:t>
            </a:r>
            <a:endParaRPr lang="id-ID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/>
          </p:cNvPr>
          <p:cNvSpPr/>
          <p:nvPr/>
        </p:nvSpPr>
        <p:spPr>
          <a:xfrm>
            <a:off x="3138488" y="146050"/>
            <a:ext cx="6005513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id-ID" sz="3600" b="1" dirty="0" smtClean="0">
                <a:solidFill>
                  <a:schemeClr val="bg1"/>
                </a:solidFill>
                <a:latin typeface="Agency FB" panose="020B0503020202020204" pitchFamily="34" charset="0"/>
                <a:cs typeface="Avenir Next Condensed Medium"/>
              </a:rPr>
              <a:t>POTRET KUMUH DI JAWA TENGAH </a:t>
            </a:r>
            <a:endParaRPr lang="id-ID" sz="3600" b="1" dirty="0">
              <a:solidFill>
                <a:schemeClr val="bg1"/>
              </a:solidFill>
              <a:latin typeface="Agency FB" panose="020B0503020202020204" pitchFamily="34" charset="0"/>
              <a:cs typeface="Avenir Next Condensed Medium"/>
            </a:endParaRPr>
          </a:p>
        </p:txBody>
      </p:sp>
      <p:graphicFrame>
        <p:nvGraphicFramePr>
          <p:cNvPr id="28" name="Chart 27"/>
          <p:cNvGraphicFramePr/>
          <p:nvPr/>
        </p:nvGraphicFramePr>
        <p:xfrm>
          <a:off x="457200" y="1066800"/>
          <a:ext cx="8229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18C13C6-8B89-46A6-B4EF-A278514AB4CE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01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POTRET KUMUH JAWA TENGAH 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2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0" y="1219200"/>
          <a:ext cx="9144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18C13C6-8B89-46A6-B4EF-A278514AB4CE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01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chemeClr val="bg1"/>
                </a:solidFill>
              </a:rPr>
              <a:t>LUAS KUMUH BERDASARKAN SK BUPATI / WALIKOTA (HA) </a:t>
            </a:r>
            <a:endParaRPr lang="id-ID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4826" y="838200"/>
            <a:ext cx="233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Status : Agustus 2019  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F07C15B-C97F-425A-9E29-8529A154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9159" cy="68579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42A4BF-6960-43D7-A15E-774DD072D4C4}"/>
              </a:ext>
            </a:extLst>
          </p:cNvPr>
          <p:cNvSpPr/>
          <p:nvPr/>
        </p:nvSpPr>
        <p:spPr>
          <a:xfrm>
            <a:off x="0" y="2146342"/>
            <a:ext cx="1139869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05D61FE-D860-4347-8293-3F8F177AF7F3}"/>
              </a:ext>
            </a:extLst>
          </p:cNvPr>
          <p:cNvSpPr txBox="1"/>
          <p:nvPr/>
        </p:nvSpPr>
        <p:spPr>
          <a:xfrm>
            <a:off x="1160666" y="2381793"/>
            <a:ext cx="798333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sz="3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CAPAIAN PENANGANAN KUMUH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88" y="2238675"/>
            <a:ext cx="625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193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8366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84">
            <a:extLst>
              <a:ext uri="{FF2B5EF4-FFF2-40B4-BE49-F238E27FC236}">
                <a16:creationId xmlns:a16="http://schemas.microsoft.com/office/drawing/2014/main" xmlns="" id="{56D2C039-F36A-4225-9463-F9052D126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2">
            <a:extLst>
              <a:ext uri="{FF2B5EF4-FFF2-40B4-BE49-F238E27FC236}">
                <a16:creationId xmlns="" xmlns:a16="http://schemas.microsoft.com/office/drawing/2014/main" id="{80FBE81C-4DB5-4E2F-A494-69CE2340EB0D}"/>
              </a:ext>
            </a:extLst>
          </p:cNvPr>
          <p:cNvSpPr/>
          <p:nvPr/>
        </p:nvSpPr>
        <p:spPr bwMode="auto">
          <a:xfrm>
            <a:off x="3505200" y="4886980"/>
            <a:ext cx="1147851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="" xmlns:a16="http://schemas.microsoft.com/office/drawing/2014/main" id="{80FBE81C-4DB5-4E2F-A494-69CE2340EB0D}"/>
              </a:ext>
            </a:extLst>
          </p:cNvPr>
          <p:cNvSpPr/>
          <p:nvPr/>
        </p:nvSpPr>
        <p:spPr bwMode="auto">
          <a:xfrm>
            <a:off x="71349" y="4886980"/>
            <a:ext cx="3281451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287DA00-247D-4821-9875-EBCBF8BCF2C3}"/>
              </a:ext>
            </a:extLst>
          </p:cNvPr>
          <p:cNvSpPr txBox="1"/>
          <p:nvPr/>
        </p:nvSpPr>
        <p:spPr>
          <a:xfrm>
            <a:off x="381000" y="1066800"/>
            <a:ext cx="3962400" cy="13388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Target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Pengurangan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Kumuh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menurut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</a:t>
            </a:r>
            <a:r>
              <a:rPr lang="id-ID" sz="1600" b="1" dirty="0" smtClean="0">
                <a:solidFill>
                  <a:prstClr val="black"/>
                </a:solidFill>
                <a:latin typeface="Bahnschrift" panose="020B0502040204020203" pitchFamily="34" charset="0"/>
              </a:rPr>
              <a:t>SK Kumuh Bupati /Walikota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Provinsi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Jawa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Tengah</a:t>
            </a:r>
            <a:r>
              <a:rPr kumimoji="0" lang="id-ID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  :</a:t>
            </a:r>
            <a:r>
              <a:rPr kumimoji="0" lang="id-ID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7.156,37 HA </a:t>
            </a:r>
            <a:endParaRPr kumimoji="0" lang="id-ID" sz="28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F800FFDC-4D1E-4509-A84D-656A0769170D}"/>
              </a:ext>
            </a:extLst>
          </p:cNvPr>
          <p:cNvGrpSpPr>
            <a:grpSpLocks/>
          </p:cNvGrpSpPr>
          <p:nvPr/>
        </p:nvGrpSpPr>
        <p:grpSpPr bwMode="auto">
          <a:xfrm>
            <a:off x="225681" y="3134380"/>
            <a:ext cx="4346319" cy="1705038"/>
            <a:chOff x="590543" y="2076397"/>
            <a:chExt cx="8247460" cy="2743164"/>
          </a:xfrm>
        </p:grpSpPr>
        <p:sp>
          <p:nvSpPr>
            <p:cNvPr id="40" name="Arrow: Right 6">
              <a:extLst>
                <a:ext uri="{FF2B5EF4-FFF2-40B4-BE49-F238E27FC236}">
                  <a16:creationId xmlns:a16="http://schemas.microsoft.com/office/drawing/2014/main" xmlns="" id="{F8D1EE9F-D9D6-4D53-B432-98916F1E2AB8}"/>
                </a:ext>
              </a:extLst>
            </p:cNvPr>
            <p:cNvSpPr/>
            <p:nvPr/>
          </p:nvSpPr>
          <p:spPr>
            <a:xfrm>
              <a:off x="590543" y="2163700"/>
              <a:ext cx="6223129" cy="1385733"/>
            </a:xfrm>
            <a:prstGeom prst="rightArrow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2015- 2018 </a:t>
              </a:r>
              <a:endParaRPr kumimoji="0" lang="id-ID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Arrow: Right 11">
              <a:extLst>
                <a:ext uri="{FF2B5EF4-FFF2-40B4-BE49-F238E27FC236}">
                  <a16:creationId xmlns:a16="http://schemas.microsoft.com/office/drawing/2014/main" xmlns="" id="{2DFBB1F7-813C-415B-B2A4-19EE30BF3A89}"/>
                </a:ext>
              </a:extLst>
            </p:cNvPr>
            <p:cNvSpPr/>
            <p:nvPr/>
          </p:nvSpPr>
          <p:spPr>
            <a:xfrm>
              <a:off x="7011382" y="2076397"/>
              <a:ext cx="1826621" cy="1385735"/>
            </a:xfrm>
            <a:prstGeom prst="rightArrow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2019</a:t>
              </a:r>
            </a:p>
          </p:txBody>
        </p:sp>
        <p:cxnSp>
          <p:nvCxnSpPr>
            <p:cNvPr id="45" name="Straight Connector 37">
              <a:extLst>
                <a:ext uri="{FF2B5EF4-FFF2-40B4-BE49-F238E27FC236}">
                  <a16:creationId xmlns:a16="http://schemas.microsoft.com/office/drawing/2014/main" xmlns="" id="{92BD3107-1B89-467F-8C53-6C83B7788590}"/>
                </a:ext>
              </a:extLst>
            </p:cNvPr>
            <p:cNvCxnSpPr/>
            <p:nvPr/>
          </p:nvCxnSpPr>
          <p:spPr>
            <a:xfrm rot="5400000">
              <a:off x="5850209" y="4143782"/>
              <a:ext cx="1348545" cy="3013"/>
            </a:xfrm>
            <a:prstGeom prst="line">
              <a:avLst/>
            </a:prstGeom>
            <a:noFill/>
            <a:ln w="381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ysDot"/>
            </a:ln>
            <a:effectLst/>
          </p:spPr>
        </p:cxnSp>
        <p:sp>
          <p:nvSpPr>
            <p:cNvPr id="46" name="Rectangle 40">
              <a:extLst>
                <a:ext uri="{FF2B5EF4-FFF2-40B4-BE49-F238E27FC236}">
                  <a16:creationId xmlns:a16="http://schemas.microsoft.com/office/drawing/2014/main" xmlns="" id="{F9ECF452-9A64-461D-A27E-45B84BFA6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438" y="3634598"/>
              <a:ext cx="3545294" cy="1138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Capaian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2.879,93 Ha</a:t>
              </a:r>
            </a:p>
          </p:txBody>
        </p:sp>
      </p:grpSp>
      <p:sp>
        <p:nvSpPr>
          <p:cNvPr id="50" name="Rectangle 41">
            <a:extLst>
              <a:ext uri="{FF2B5EF4-FFF2-40B4-BE49-F238E27FC236}">
                <a16:creationId xmlns:a16="http://schemas.microsoft.com/office/drawing/2014/main" xmlns="" id="{F568AE2D-5A0A-4BC0-A583-DB5FD34A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3650"/>
            <a:ext cx="152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Sisa Kumuh Awa</a:t>
            </a:r>
            <a:r>
              <a:rPr lang="id-ID" altLang="en-US" b="1" kern="0" baseline="0" dirty="0" smtClean="0">
                <a:solidFill>
                  <a:prstClr val="black"/>
                </a:solidFill>
                <a:cs typeface="Arial" panose="020B0604020202020204" pitchFamily="34" charset="0"/>
              </a:rPr>
              <a:t>l</a:t>
            </a:r>
            <a:r>
              <a:rPr lang="id-ID" altLang="en-US" b="1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 TA 2019 </a:t>
            </a:r>
            <a:endParaRPr kumimoji="0" lang="id-ID" altLang="en-US" b="1" i="0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4.277,74 Ha </a:t>
            </a:r>
            <a:endParaRPr kumimoji="0" lang="id-ID" alt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18C13C6-8B89-46A6-B4EF-A278514AB4CE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01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CAPAIAN PENANGANAN KUMUH </a:t>
            </a:r>
          </a:p>
          <a:p>
            <a:pPr algn="ctr"/>
            <a:r>
              <a:rPr lang="id-ID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 KUMUH BUPATI / WALIKOTA </a:t>
            </a: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 42">
            <a:extLst>
              <a:ext uri="{FF2B5EF4-FFF2-40B4-BE49-F238E27FC236}">
                <a16:creationId xmlns:a16="http://schemas.microsoft.com/office/drawing/2014/main" xmlns="" id="{C26835C9-4710-4B8E-B40C-33937D0375DB}"/>
              </a:ext>
            </a:extLst>
          </p:cNvPr>
          <p:cNvSpPr/>
          <p:nvPr/>
        </p:nvSpPr>
        <p:spPr bwMode="auto">
          <a:xfrm>
            <a:off x="1219200" y="4886980"/>
            <a:ext cx="95399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cs typeface="Arial" panose="020B0604020202020204" pitchFamily="34" charset="0"/>
              </a:rPr>
              <a:t>40 %</a:t>
            </a:r>
            <a:endParaRPr kumimoji="0" lang="es-ES" sz="2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xmlns="" id="{C26835C9-4710-4B8E-B40C-33937D0375DB}"/>
              </a:ext>
            </a:extLst>
          </p:cNvPr>
          <p:cNvSpPr/>
          <p:nvPr/>
        </p:nvSpPr>
        <p:spPr bwMode="auto">
          <a:xfrm>
            <a:off x="3618008" y="4886980"/>
            <a:ext cx="95399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cs typeface="Arial" panose="020B0604020202020204" pitchFamily="34" charset="0"/>
              </a:rPr>
              <a:t>60 %</a:t>
            </a:r>
            <a:endParaRPr kumimoji="0" lang="es-ES" sz="2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53000" y="990600"/>
            <a:ext cx="3962400" cy="541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1143000" y="51816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</p:txBody>
      </p:sp>
      <p:sp>
        <p:nvSpPr>
          <p:cNvPr id="29" name="Rectangle 28"/>
          <p:cNvSpPr/>
          <p:nvPr/>
        </p:nvSpPr>
        <p:spPr>
          <a:xfrm>
            <a:off x="4953000" y="1015425"/>
            <a:ext cx="403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600" b="1" dirty="0" smtClean="0">
                <a:latin typeface="Arial Narrow" pitchFamily="34" charset="0"/>
              </a:rPr>
              <a:t>TANTANGAN PENGURANGAN LUASAN  KUMUH SK BUPATI / WALIKOTA </a:t>
            </a:r>
            <a:endParaRPr lang="id-ID" sz="1600" b="1" dirty="0">
              <a:latin typeface="Arial Narrow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9200" y="1600200"/>
            <a:ext cx="381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§"/>
            </a:pPr>
            <a:r>
              <a:rPr lang="id-ID" dirty="0" smtClean="0"/>
              <a:t> Perubahan  SK Kumuh Bupati / Walikota tidak diimbangin dengan data dukung profil kawasan, peta kawasan  dan data baseline numerik (by name by address) </a:t>
            </a:r>
          </a:p>
          <a:p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3094672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§"/>
            </a:pPr>
            <a:r>
              <a:rPr lang="id-ID" dirty="0" smtClean="0"/>
              <a:t> SK Kumuh Bupati / Walikota yang sudah di tetapkan ditinjau paling sedikit 1 (satu) kali dalam 5 (lima) tahun  </a:t>
            </a:r>
          </a:p>
          <a:p>
            <a:endParaRPr lang="id-ID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42672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§"/>
            </a:pPr>
            <a:r>
              <a:rPr lang="id-ID" dirty="0" smtClean="0"/>
              <a:t>Tidak semua lokasi SK kumuh Bupati/Walikota merupakan dampingan Program KOTAKU </a:t>
            </a:r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5105400" y="518160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§"/>
            </a:pPr>
            <a:r>
              <a:rPr lang="id-ID" dirty="0" smtClean="0"/>
              <a:t>Penanganan dan perhitungan capaian kumuh di Lokasi kumuh diluar dampingan KOTAKU masih kurang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3659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84">
            <a:extLst>
              <a:ext uri="{FF2B5EF4-FFF2-40B4-BE49-F238E27FC236}">
                <a16:creationId xmlns:a16="http://schemas.microsoft.com/office/drawing/2014/main" xmlns="" id="{56D2C039-F36A-4225-9463-F9052D126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287DA00-247D-4821-9875-EBCBF8BCF2C3}"/>
              </a:ext>
            </a:extLst>
          </p:cNvPr>
          <p:cNvSpPr txBox="1"/>
          <p:nvPr/>
        </p:nvSpPr>
        <p:spPr>
          <a:xfrm>
            <a:off x="381000" y="1066800"/>
            <a:ext cx="4191000" cy="109260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Target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Pengurangan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Kumuh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menurut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lang="id-ID" sz="1600" b="1" dirty="0" smtClean="0">
                <a:solidFill>
                  <a:prstClr val="black"/>
                </a:solidFill>
                <a:latin typeface="Bahnschrift" panose="020B0502040204020203" pitchFamily="34" charset="0"/>
              </a:rPr>
              <a:t>RPJMN 2015-2019</a:t>
            </a:r>
            <a:r>
              <a:rPr kumimoji="0" lang="id-ID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Provinsi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Jawa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Tengah</a:t>
            </a:r>
            <a:r>
              <a:rPr kumimoji="0" lang="id-ID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 :</a:t>
            </a:r>
            <a:r>
              <a:rPr kumimoji="0" lang="id-ID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3.982,88 HA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xmlns="" id="{0EACB662-03B5-4784-B6F3-C5B86992E59B}"/>
              </a:ext>
            </a:extLst>
          </p:cNvPr>
          <p:cNvGrpSpPr/>
          <p:nvPr/>
        </p:nvGrpSpPr>
        <p:grpSpPr>
          <a:xfrm>
            <a:off x="4848726" y="1408091"/>
            <a:ext cx="4040151" cy="4504803"/>
            <a:chOff x="6464968" y="1408090"/>
            <a:chExt cx="5386868" cy="45048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56E6ED6-986E-4609-942E-8F4B61E6E7C0}"/>
                </a:ext>
              </a:extLst>
            </p:cNvPr>
            <p:cNvSpPr txBox="1"/>
            <p:nvPr/>
          </p:nvSpPr>
          <p:spPr>
            <a:xfrm>
              <a:off x="6464968" y="1408090"/>
              <a:ext cx="5386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+mn-cs"/>
                </a:rPr>
                <a:t>PERMASALAHAN </a:t>
              </a:r>
              <a:r>
                <a:rPr kumimoji="0" 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+mn-cs"/>
                </a:rPr>
                <a:t>KEKUMUHAN TAHUN 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+mn-cs"/>
                </a:rPr>
                <a:t>2019</a:t>
              </a:r>
              <a:endPara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54EF17D8-FE76-483C-B125-ECC2364871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0952"/>
            <a:stretch/>
          </p:blipFill>
          <p:spPr>
            <a:xfrm>
              <a:off x="6464968" y="2160426"/>
              <a:ext cx="5386868" cy="3752467"/>
            </a:xfrm>
            <a:prstGeom prst="rect">
              <a:avLst/>
            </a:prstGeom>
          </p:spPr>
        </p:pic>
      </p:grp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F800FFDC-4D1E-4509-A84D-656A0769170D}"/>
              </a:ext>
            </a:extLst>
          </p:cNvPr>
          <p:cNvGrpSpPr>
            <a:grpSpLocks/>
          </p:cNvGrpSpPr>
          <p:nvPr/>
        </p:nvGrpSpPr>
        <p:grpSpPr bwMode="auto">
          <a:xfrm>
            <a:off x="225681" y="2791556"/>
            <a:ext cx="4346319" cy="2618644"/>
            <a:chOff x="590543" y="2076397"/>
            <a:chExt cx="8247460" cy="4213026"/>
          </a:xfrm>
        </p:grpSpPr>
        <p:sp>
          <p:nvSpPr>
            <p:cNvPr id="40" name="Arrow: Right 6">
              <a:extLst>
                <a:ext uri="{FF2B5EF4-FFF2-40B4-BE49-F238E27FC236}">
                  <a16:creationId xmlns:a16="http://schemas.microsoft.com/office/drawing/2014/main" xmlns="" id="{F8D1EE9F-D9D6-4D53-B432-98916F1E2AB8}"/>
                </a:ext>
              </a:extLst>
            </p:cNvPr>
            <p:cNvSpPr/>
            <p:nvPr/>
          </p:nvSpPr>
          <p:spPr>
            <a:xfrm>
              <a:off x="590543" y="2163700"/>
              <a:ext cx="4343392" cy="1385733"/>
            </a:xfrm>
            <a:prstGeom prst="rightArrow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2015- 2017 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Arrow: Right 10">
              <a:extLst>
                <a:ext uri="{FF2B5EF4-FFF2-40B4-BE49-F238E27FC236}">
                  <a16:creationId xmlns:a16="http://schemas.microsoft.com/office/drawing/2014/main" xmlns="" id="{DD847F2C-5104-4F12-ACAE-6C00FF1D8607}"/>
                </a:ext>
              </a:extLst>
            </p:cNvPr>
            <p:cNvSpPr/>
            <p:nvPr/>
          </p:nvSpPr>
          <p:spPr>
            <a:xfrm>
              <a:off x="4968737" y="2081159"/>
              <a:ext cx="1844935" cy="1384147"/>
            </a:xfrm>
            <a:prstGeom prst="rightArrow">
              <a:avLst/>
            </a:prstGeom>
            <a:solidFill>
              <a:srgbClr val="F79646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2018</a:t>
              </a:r>
            </a:p>
          </p:txBody>
        </p:sp>
        <p:sp>
          <p:nvSpPr>
            <p:cNvPr id="42" name="Arrow: Right 11">
              <a:extLst>
                <a:ext uri="{FF2B5EF4-FFF2-40B4-BE49-F238E27FC236}">
                  <a16:creationId xmlns:a16="http://schemas.microsoft.com/office/drawing/2014/main" xmlns="" id="{2DFBB1F7-813C-415B-B2A4-19EE30BF3A89}"/>
                </a:ext>
              </a:extLst>
            </p:cNvPr>
            <p:cNvSpPr/>
            <p:nvPr/>
          </p:nvSpPr>
          <p:spPr>
            <a:xfrm>
              <a:off x="7011382" y="2076397"/>
              <a:ext cx="1826621" cy="1385735"/>
            </a:xfrm>
            <a:prstGeom prst="rightArrow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2019</a:t>
              </a:r>
            </a:p>
          </p:txBody>
        </p:sp>
        <p:sp>
          <p:nvSpPr>
            <p:cNvPr id="43" name="Rectangle 32">
              <a:extLst>
                <a:ext uri="{FF2B5EF4-FFF2-40B4-BE49-F238E27FC236}">
                  <a16:creationId xmlns:a16="http://schemas.microsoft.com/office/drawing/2014/main" xmlns="" id="{80FBE81C-4DB5-4E2F-A494-69CE2340EB0D}"/>
                </a:ext>
              </a:extLst>
            </p:cNvPr>
            <p:cNvSpPr/>
            <p:nvPr/>
          </p:nvSpPr>
          <p:spPr>
            <a:xfrm>
              <a:off x="590543" y="5063473"/>
              <a:ext cx="6226795" cy="735570"/>
            </a:xfrm>
            <a:prstGeom prst="rect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Total Capaian 2015 – 2018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2.474 Ha</a:t>
              </a:r>
              <a:endPara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4" name="Straight Connector 36">
              <a:extLst>
                <a:ext uri="{FF2B5EF4-FFF2-40B4-BE49-F238E27FC236}">
                  <a16:creationId xmlns:a16="http://schemas.microsoft.com/office/drawing/2014/main" xmlns="" id="{862C9956-5C01-4613-AE38-229A96220630}"/>
                </a:ext>
              </a:extLst>
            </p:cNvPr>
            <p:cNvCxnSpPr/>
            <p:nvPr/>
          </p:nvCxnSpPr>
          <p:spPr>
            <a:xfrm>
              <a:off x="4933936" y="3287526"/>
              <a:ext cx="0" cy="1246049"/>
            </a:xfrm>
            <a:prstGeom prst="line">
              <a:avLst/>
            </a:prstGeom>
            <a:noFill/>
            <a:ln w="381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ysDot"/>
            </a:ln>
            <a:effectLst/>
          </p:spPr>
        </p:cxnSp>
        <p:cxnSp>
          <p:nvCxnSpPr>
            <p:cNvPr id="45" name="Straight Connector 37">
              <a:extLst>
                <a:ext uri="{FF2B5EF4-FFF2-40B4-BE49-F238E27FC236}">
                  <a16:creationId xmlns:a16="http://schemas.microsoft.com/office/drawing/2014/main" xmlns="" id="{92BD3107-1B89-467F-8C53-6C83B7788590}"/>
                </a:ext>
              </a:extLst>
            </p:cNvPr>
            <p:cNvCxnSpPr/>
            <p:nvPr/>
          </p:nvCxnSpPr>
          <p:spPr>
            <a:xfrm>
              <a:off x="6817339" y="3238318"/>
              <a:ext cx="0" cy="1247637"/>
            </a:xfrm>
            <a:prstGeom prst="line">
              <a:avLst/>
            </a:prstGeom>
            <a:noFill/>
            <a:ln w="381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ysDot"/>
            </a:ln>
            <a:effectLst/>
          </p:spPr>
        </p:cxnSp>
        <p:sp>
          <p:nvSpPr>
            <p:cNvPr id="46" name="Rectangle 40">
              <a:extLst>
                <a:ext uri="{FF2B5EF4-FFF2-40B4-BE49-F238E27FC236}">
                  <a16:creationId xmlns:a16="http://schemas.microsoft.com/office/drawing/2014/main" xmlns="" id="{F9ECF452-9A64-461D-A27E-45B84BFA6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856" y="3332777"/>
              <a:ext cx="3545294" cy="148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Capaian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919,21 Ha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Arial" panose="020B0604020202020204" pitchFamily="34" charset="0"/>
                </a:rPr>
                <a:t>23 </a:t>
              </a:r>
              <a:r>
                <a:rPr kumimoji="0" lang="id-ID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Arial" panose="020B0604020202020204" pitchFamily="34" charset="0"/>
                </a:rPr>
                <a:t>%</a:t>
              </a:r>
              <a:endParaRPr kumimoji="0" lang="es-ES" alt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47" name="Rectangle 41">
              <a:extLst>
                <a:ext uri="{FF2B5EF4-FFF2-40B4-BE49-F238E27FC236}">
                  <a16:creationId xmlns:a16="http://schemas.microsoft.com/office/drawing/2014/main" xmlns="" id="{F568AE2D-5A0A-4BC0-A583-DB5FD34A5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3198" y="3224549"/>
              <a:ext cx="1810153" cy="1782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Capaian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1.554,79 </a:t>
              </a:r>
              <a:r>
                <a:rPr kumimoji="0" lang="id-ID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Arial" panose="020B0604020202020204" pitchFamily="34" charset="0"/>
                </a:rPr>
                <a:t>Ha</a:t>
              </a:r>
            </a:p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Arial" panose="020B0604020202020204" pitchFamily="34" charset="0"/>
                </a:rPr>
                <a:t>39 </a:t>
              </a:r>
              <a:r>
                <a:rPr kumimoji="0" lang="id-ID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Arial" panose="020B0604020202020204" pitchFamily="34" charset="0"/>
                </a:rPr>
                <a:t>%</a:t>
              </a:r>
              <a:endParaRPr kumimoji="0" lang="es-E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48" name="Rectangle 42">
              <a:extLst>
                <a:ext uri="{FF2B5EF4-FFF2-40B4-BE49-F238E27FC236}">
                  <a16:creationId xmlns:a16="http://schemas.microsoft.com/office/drawing/2014/main" xmlns="" id="{C26835C9-4710-4B8E-B40C-33937D0375DB}"/>
                </a:ext>
              </a:extLst>
            </p:cNvPr>
            <p:cNvSpPr/>
            <p:nvPr/>
          </p:nvSpPr>
          <p:spPr>
            <a:xfrm>
              <a:off x="2880818" y="5767194"/>
              <a:ext cx="1810270" cy="5222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815975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cs typeface="Arial" panose="020B0604020202020204" pitchFamily="34" charset="0"/>
                </a:rPr>
                <a:t>62 </a:t>
              </a:r>
              <a:r>
                <a:rPr kumimoji="0" lang="id-ID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cs typeface="Arial" panose="020B0604020202020204" pitchFamily="34" charset="0"/>
                </a:rPr>
                <a:t>%</a:t>
              </a:r>
              <a:endPara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</p:grpSp>
      <p:sp>
        <p:nvSpPr>
          <p:cNvPr id="50" name="Rectangle 41">
            <a:extLst>
              <a:ext uri="{FF2B5EF4-FFF2-40B4-BE49-F238E27FC236}">
                <a16:creationId xmlns:a16="http://schemas.microsoft.com/office/drawing/2014/main" xmlns="" id="{F568AE2D-5A0A-4BC0-A583-DB5FD34A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581400"/>
            <a:ext cx="12954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Prediksi *</a:t>
            </a:r>
            <a:r>
              <a:rPr kumimoji="0" lang="id-ID" altLang="en-US" sz="15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 Capaian</a:t>
            </a:r>
          </a:p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5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1.073,96 Ha </a:t>
            </a:r>
            <a:endParaRPr kumimoji="0" lang="id-ID" alt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51" name="Rectangle 41">
            <a:extLst>
              <a:ext uri="{FF2B5EF4-FFF2-40B4-BE49-F238E27FC236}">
                <a16:creationId xmlns:a16="http://schemas.microsoft.com/office/drawing/2014/main" xmlns="" id="{F568AE2D-5A0A-4BC0-A583-DB5FD34A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572000"/>
            <a:ext cx="1066799" cy="12003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Prediksi Sisa</a:t>
            </a:r>
            <a:r>
              <a:rPr kumimoji="0" lang="id-ID" altLang="en-US" sz="1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Kumuh Akhir Tahun </a:t>
            </a:r>
            <a:r>
              <a:rPr kumimoji="0" lang="id-ID" alt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434,92 Ha </a:t>
            </a:r>
            <a:endParaRPr kumimoji="0" lang="id-ID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D18C13C6-8B89-46A6-B4EF-A278514AB4CE}"/>
              </a:ext>
            </a:extLst>
          </p:cNvPr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01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CAPAIAN PENANGANAN KUMUH</a:t>
            </a:r>
          </a:p>
          <a:p>
            <a:pPr algn="ctr"/>
            <a:r>
              <a:rPr lang="id-ID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RPJMN 2015-2019 </a:t>
            </a: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41">
            <a:extLst>
              <a:ext uri="{FF2B5EF4-FFF2-40B4-BE49-F238E27FC236}">
                <a16:creationId xmlns:a16="http://schemas.microsoft.com/office/drawing/2014/main" xmlns="" id="{F568AE2D-5A0A-4BC0-A583-DB5FD34A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6227802"/>
            <a:ext cx="8153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d-ID" alt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*   Keterangan  : pengurangan kumuh dihitungan masih</a:t>
            </a:r>
            <a:r>
              <a:rPr kumimoji="0" lang="id-ID" altLang="en-US" sz="15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dari  program KOTAKU belum dengan</a:t>
            </a:r>
          </a:p>
          <a:p>
            <a:pPr marL="0" marR="0" lvl="0" indent="0" algn="ctr" defTabSz="81597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d-ID" altLang="en-US" sz="15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program kolaborasi APBD Kab /kota dan APBD Prov </a:t>
            </a:r>
            <a:r>
              <a:rPr kumimoji="0" lang="id-ID" alt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endParaRPr kumimoji="0" lang="id-ID" alt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9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F07C15B-C97F-425A-9E29-8529A154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9159" cy="68579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42A4BF-6960-43D7-A15E-774DD072D4C4}"/>
              </a:ext>
            </a:extLst>
          </p:cNvPr>
          <p:cNvSpPr/>
          <p:nvPr/>
        </p:nvSpPr>
        <p:spPr>
          <a:xfrm>
            <a:off x="0" y="2146342"/>
            <a:ext cx="1139869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05D61FE-D860-4347-8293-3F8F177AF7F3}"/>
              </a:ext>
            </a:extLst>
          </p:cNvPr>
          <p:cNvSpPr txBox="1"/>
          <p:nvPr/>
        </p:nvSpPr>
        <p:spPr>
          <a:xfrm>
            <a:off x="1160666" y="2133600"/>
            <a:ext cx="798333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sz="3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 PEMBANGUNAN PERMUKIMAN NASIONAL 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88" y="2238675"/>
            <a:ext cx="625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5400" b="1" dirty="0" smtClean="0">
                <a:solidFill>
                  <a:srgbClr val="0193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en-US" sz="5400" b="1" dirty="0">
              <a:solidFill>
                <a:srgbClr val="0193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66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>
            <a:extLst>
              <a:ext uri="{FF2B5EF4-FFF2-40B4-BE49-F238E27FC236}">
                <a16:creationId xmlns="" xmlns:a16="http://schemas.microsoft.com/office/drawing/2014/main" id="{15711493-B98C-0F44-A899-D2A6BCEE5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3">
            <a:extLst>
              <a:ext uri="{FF2B5EF4-FFF2-40B4-BE49-F238E27FC236}">
                <a16:creationId xmlns="" xmlns:a16="http://schemas.microsoft.com/office/drawing/2014/main" id="{46F2EB85-9D3F-0E40-8CEC-61F7DD34C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810" y="2301875"/>
            <a:ext cx="4572000" cy="33547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marL="179388" indent="-179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Meningkatkan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kualitas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permukiman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kumuh</a:t>
            </a:r>
            <a:endParaRPr lang="en-US" altLang="en-US" sz="1700" b="1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Perencanaan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dan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pengelolaan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pemukiman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yang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partisipatif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,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terpadu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dan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berkelanjutan</a:t>
            </a:r>
            <a:endParaRPr lang="en-US" altLang="en-US" sz="1700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altLang="en-US" sz="1700" dirty="0">
                <a:latin typeface="+mn-lt"/>
                <a:cs typeface="Calibri" panose="020F0502020204030204" pitchFamily="34" charset="0"/>
              </a:rPr>
              <a:t>Melindungi dan menjaga </a:t>
            </a:r>
            <a:r>
              <a:rPr lang="sv-SE" altLang="en-US" sz="1700" b="1" dirty="0">
                <a:latin typeface="+mn-lt"/>
                <a:cs typeface="Calibri" panose="020F0502020204030204" pitchFamily="34" charset="0"/>
              </a:rPr>
              <a:t>warisan budaya dan alam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Mengurangi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dampak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perkembangan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kota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terhadap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lingkungan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,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khususnya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pada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kualitas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udara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dan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pengelolaan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limbah</a:t>
            </a:r>
            <a:endParaRPr lang="en-US" altLang="en-US" sz="1700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Akses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universal pada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ruang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terbuka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hijau</a:t>
            </a:r>
            <a:endParaRPr lang="en-US" altLang="en-US" sz="1700" b="1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Mendukung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hubungan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ekonomi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,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sosial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dan </a:t>
            </a:r>
            <a:r>
              <a:rPr lang="en-US" altLang="en-US" sz="1700" b="1" dirty="0" err="1">
                <a:latin typeface="+mn-lt"/>
                <a:cs typeface="Calibri" panose="020F0502020204030204" pitchFamily="34" charset="0"/>
              </a:rPr>
              <a:t>lingkungan</a:t>
            </a:r>
            <a:r>
              <a:rPr lang="en-US" altLang="en-US" sz="17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en-US" altLang="en-US" sz="1700" dirty="0">
                <a:latin typeface="+mn-lt"/>
                <a:cs typeface="Calibri" panose="020F0502020204030204" pitchFamily="34" charset="0"/>
              </a:rPr>
              <a:t>yang </a:t>
            </a:r>
            <a:r>
              <a:rPr lang="en-US" altLang="en-US" sz="1700" dirty="0" err="1">
                <a:latin typeface="+mn-lt"/>
                <a:cs typeface="Calibri" panose="020F0502020204030204" pitchFamily="34" charset="0"/>
              </a:rPr>
              <a:t>positif</a:t>
            </a:r>
            <a:endParaRPr lang="en-US" altLang="en-US" sz="170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8196" name="Picture 11">
            <a:extLst>
              <a:ext uri="{FF2B5EF4-FFF2-40B4-BE49-F238E27FC236}">
                <a16:creationId xmlns="" xmlns:a16="http://schemas.microsoft.com/office/drawing/2014/main" id="{53799C88-768F-1846-9D35-D02B9AA10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0" b="14873"/>
          <a:stretch>
            <a:fillRect/>
          </a:stretch>
        </p:blipFill>
        <p:spPr bwMode="auto">
          <a:xfrm>
            <a:off x="4189810" y="1371600"/>
            <a:ext cx="4572000" cy="8191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B712F16-7C7B-FE44-A968-726E97120369}"/>
              </a:ext>
            </a:extLst>
          </p:cNvPr>
          <p:cNvCxnSpPr>
            <a:cxnSpLocks/>
          </p:cNvCxnSpPr>
          <p:nvPr/>
        </p:nvCxnSpPr>
        <p:spPr>
          <a:xfrm>
            <a:off x="4057650" y="1374775"/>
            <a:ext cx="0" cy="40259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19">
            <a:extLst>
              <a:ext uri="{FF2B5EF4-FFF2-40B4-BE49-F238E27FC236}">
                <a16:creationId xmlns="" xmlns:a16="http://schemas.microsoft.com/office/drawing/2014/main" id="{9D00582E-7022-0140-976B-107CE0832319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610"/>
            <a:chOff x="0" y="158750"/>
            <a:chExt cx="12204700" cy="568325"/>
          </a:xfrm>
        </p:grpSpPr>
        <p:sp>
          <p:nvSpPr>
            <p:cNvPr id="8212" name="Rectangle 3">
              <a:extLst>
                <a:ext uri="{FF2B5EF4-FFF2-40B4-BE49-F238E27FC236}">
                  <a16:creationId xmlns="" xmlns:a16="http://schemas.microsoft.com/office/drawing/2014/main" id="{8E6CD23F-5516-3D43-9E19-98A25F6BE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8213" name="Rectangle 4">
              <a:extLst>
                <a:ext uri="{FF2B5EF4-FFF2-40B4-BE49-F238E27FC236}">
                  <a16:creationId xmlns="" xmlns:a16="http://schemas.microsoft.com/office/drawing/2014/main" id="{361EB757-97E0-4144-98AB-9884E611C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14" name="TextBox 12">
              <a:extLst>
                <a:ext uri="{FF2B5EF4-FFF2-40B4-BE49-F238E27FC236}">
                  <a16:creationId xmlns="" xmlns:a16="http://schemas.microsoft.com/office/drawing/2014/main" id="{7D283CFD-D8D2-4941-8B9D-86DEA7498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24">
            <a:extLst>
              <a:ext uri="{FF2B5EF4-FFF2-40B4-BE49-F238E27FC236}">
                <a16:creationId xmlns="" xmlns:a16="http://schemas.microsoft.com/office/drawing/2014/main" id="{7ECA9AB7-7CC1-D049-A7D0-8663F9211FAB}"/>
              </a:ext>
            </a:extLst>
          </p:cNvPr>
          <p:cNvGrpSpPr>
            <a:grpSpLocks/>
          </p:cNvGrpSpPr>
          <p:nvPr/>
        </p:nvGrpSpPr>
        <p:grpSpPr bwMode="auto">
          <a:xfrm>
            <a:off x="269081" y="1371601"/>
            <a:ext cx="3554016" cy="3584575"/>
            <a:chOff x="470755" y="3012903"/>
            <a:chExt cx="2446995" cy="1602958"/>
          </a:xfrm>
        </p:grpSpPr>
        <p:grpSp>
          <p:nvGrpSpPr>
            <p:cNvPr id="6" name="Group 26">
              <a:extLst>
                <a:ext uri="{FF2B5EF4-FFF2-40B4-BE49-F238E27FC236}">
                  <a16:creationId xmlns="" xmlns:a16="http://schemas.microsoft.com/office/drawing/2014/main" id="{46E4D1D9-D91D-9E42-AB2D-46E459725C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755" y="3395356"/>
              <a:ext cx="2446995" cy="1220505"/>
              <a:chOff x="-525172" y="769256"/>
              <a:chExt cx="8349279" cy="4164428"/>
            </a:xfrm>
          </p:grpSpPr>
          <p:pic>
            <p:nvPicPr>
              <p:cNvPr id="8202" name="Picture 28">
                <a:extLst>
                  <a:ext uri="{FF2B5EF4-FFF2-40B4-BE49-F238E27FC236}">
                    <a16:creationId xmlns="" xmlns:a16="http://schemas.microsoft.com/office/drawing/2014/main" id="{CD81EE7D-F185-194C-AF5A-4A913ACAD2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25172" y="769256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3" name="Picture 29">
                <a:extLst>
                  <a:ext uri="{FF2B5EF4-FFF2-40B4-BE49-F238E27FC236}">
                    <a16:creationId xmlns="" xmlns:a16="http://schemas.microsoft.com/office/drawing/2014/main" id="{C3832C09-FFBA-9549-98BD-18806D02B0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8766" y="769257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4" name="Picture 30">
                <a:extLst>
                  <a:ext uri="{FF2B5EF4-FFF2-40B4-BE49-F238E27FC236}">
                    <a16:creationId xmlns="" xmlns:a16="http://schemas.microsoft.com/office/drawing/2014/main" id="{4F44D791-62B2-2941-8EDB-27641BDE9B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0979" y="769257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5" name="Picture 31">
                <a:extLst>
                  <a:ext uri="{FF2B5EF4-FFF2-40B4-BE49-F238E27FC236}">
                    <a16:creationId xmlns="" xmlns:a16="http://schemas.microsoft.com/office/drawing/2014/main" id="{E3E7F3B9-EBA6-8D4F-8343-AE46421D48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1894" y="769257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6" name="Picture 32">
                <a:extLst>
                  <a:ext uri="{FF2B5EF4-FFF2-40B4-BE49-F238E27FC236}">
                    <a16:creationId xmlns="" xmlns:a16="http://schemas.microsoft.com/office/drawing/2014/main" id="{036CCB2C-16E8-8846-BEAF-DE4D098CCC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4745" y="2851471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7" name="Picture 33">
                <a:extLst>
                  <a:ext uri="{FF2B5EF4-FFF2-40B4-BE49-F238E27FC236}">
                    <a16:creationId xmlns="" xmlns:a16="http://schemas.microsoft.com/office/drawing/2014/main" id="{18B1128B-537A-DF4E-9E02-DE652AC3D6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7468" y="2851470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8" name="Picture 34">
                <a:extLst>
                  <a:ext uri="{FF2B5EF4-FFF2-40B4-BE49-F238E27FC236}">
                    <a16:creationId xmlns="" xmlns:a16="http://schemas.microsoft.com/office/drawing/2014/main" id="{A1F4031A-3411-9243-B0B1-B234238FE9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9681" y="2851469"/>
                <a:ext cx="2082214" cy="2082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9" name="Picture 35">
                <a:extLst>
                  <a:ext uri="{FF2B5EF4-FFF2-40B4-BE49-F238E27FC236}">
                    <a16:creationId xmlns="" xmlns:a16="http://schemas.microsoft.com/office/drawing/2014/main" id="{FE9547EE-F0C6-104A-84E3-5BB8FCFF51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1894" y="2851469"/>
                <a:ext cx="2082213" cy="208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201" name="Picture 27">
              <a:extLst>
                <a:ext uri="{FF2B5EF4-FFF2-40B4-BE49-F238E27FC236}">
                  <a16:creationId xmlns="" xmlns:a16="http://schemas.microsoft.com/office/drawing/2014/main" id="{9776091B-B3D9-9048-9D3F-FAD2CA1E8E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742" y="3012903"/>
              <a:ext cx="2441008" cy="397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Slide Number Placeholder 1">
            <a:extLst>
              <a:ext uri="{FF2B5EF4-FFF2-40B4-BE49-F238E27FC236}">
                <a16:creationId xmlns="" xmlns:a16="http://schemas.microsoft.com/office/drawing/2014/main" id="{2332897C-BCDA-2140-82F4-3C9F6415E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2926" y="6352779"/>
            <a:ext cx="442703" cy="365125"/>
          </a:xfrm>
        </p:spPr>
        <p:txBody>
          <a:bodyPr/>
          <a:lstStyle/>
          <a:p>
            <a:pPr>
              <a:defRPr/>
            </a:pPr>
            <a:fld id="{DE77154F-C7FF-DD43-B888-D08CFCB85DC3}" type="slidenum">
              <a:rPr lang="en-US" sz="1800" b="1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3400" y="1524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id-ID" altLang="en-US" sz="2400" b="1" dirty="0" smtClean="0">
                <a:solidFill>
                  <a:schemeClr val="bg1"/>
                </a:solidFill>
                <a:ea typeface="Avenir Next Condensed Medium" panose="020B0506020202020204" pitchFamily="34" charset="0"/>
                <a:cs typeface="Avenir Next Condensed Medium" panose="020B0506020202020204" pitchFamily="34" charset="0"/>
              </a:rPr>
              <a:t>KEBIJAKAN PEMBANGUNAN PERMUKIMAN NASIONAL</a:t>
            </a:r>
            <a:endParaRPr lang="id-ID" altLang="en-US" sz="2400" b="1" dirty="0">
              <a:solidFill>
                <a:schemeClr val="bg1"/>
              </a:solidFill>
              <a:ea typeface="Avenir Next Condensed Medium" panose="020B0506020202020204" pitchFamily="34" charset="0"/>
              <a:cs typeface="Avenir Next Condensed Medium" panose="020B0506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>
            <a:extLst>
              <a:ext uri="{FF2B5EF4-FFF2-40B4-BE49-F238E27FC236}">
                <a16:creationId xmlns="" xmlns:a16="http://schemas.microsoft.com/office/drawing/2014/main" id="{6E35777D-A93F-CD46-8B00-1B406FB16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0229250-1CDA-444E-82C1-EDE9F220CF5A}"/>
              </a:ext>
            </a:extLst>
          </p:cNvPr>
          <p:cNvSpPr/>
          <p:nvPr/>
        </p:nvSpPr>
        <p:spPr>
          <a:xfrm>
            <a:off x="692944" y="1268413"/>
            <a:ext cx="2964656" cy="43926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44" name="Content Placeholder 4">
            <a:extLst>
              <a:ext uri="{FF2B5EF4-FFF2-40B4-BE49-F238E27FC236}">
                <a16:creationId xmlns="" xmlns:a16="http://schemas.microsoft.com/office/drawing/2014/main" id="{A5489210-DFF1-FD44-8620-C56ABA11088F}"/>
              </a:ext>
            </a:extLst>
          </p:cNvPr>
          <p:cNvSpPr txBox="1">
            <a:spLocks/>
          </p:cNvSpPr>
          <p:nvPr/>
        </p:nvSpPr>
        <p:spPr bwMode="auto">
          <a:xfrm>
            <a:off x="1259682" y="1768475"/>
            <a:ext cx="232171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ID" altLang="id-ID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Target Pembangunan </a:t>
            </a:r>
            <a:r>
              <a:rPr lang="en-ID" altLang="id-ID" sz="20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Infrastruktur</a:t>
            </a:r>
            <a:r>
              <a:rPr lang="en-ID" altLang="id-ID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20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Permukiman</a:t>
            </a:r>
            <a:r>
              <a:rPr lang="en-ID" altLang="id-ID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20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ID" altLang="id-ID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id-ID" altLang="id-ID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ID" altLang="id-ID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2020-2024 </a:t>
            </a:r>
            <a:endParaRPr lang="id-ID" altLang="id-ID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ID" altLang="id-ID" sz="1800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altLang="id-ID" sz="18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1800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rangka</a:t>
            </a:r>
            <a:r>
              <a:rPr lang="en-ID" altLang="id-ID" sz="18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1800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terwujudnya</a:t>
            </a:r>
            <a:r>
              <a:rPr lang="en-ID" altLang="id-ID" sz="18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1800" b="1" u="sng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Permukiman</a:t>
            </a:r>
            <a:r>
              <a:rPr lang="en-ID" altLang="id-ID" sz="1800" b="1" u="sng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id-ID" sz="1800" b="1" u="sng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Cerdas</a:t>
            </a:r>
            <a:endParaRPr lang="en-ID" altLang="id-ID" sz="1800" b="1" u="sng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A0388DF-4069-E84C-8BF6-29D4B39521C8}"/>
              </a:ext>
            </a:extLst>
          </p:cNvPr>
          <p:cNvSpPr/>
          <p:nvPr/>
        </p:nvSpPr>
        <p:spPr>
          <a:xfrm>
            <a:off x="692944" y="1736725"/>
            <a:ext cx="404813" cy="5397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68958B8-3609-C44A-B905-30C2D5462CA2}"/>
              </a:ext>
            </a:extLst>
          </p:cNvPr>
          <p:cNvSpPr/>
          <p:nvPr/>
        </p:nvSpPr>
        <p:spPr>
          <a:xfrm>
            <a:off x="2743200" y="5054600"/>
            <a:ext cx="1295400" cy="431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 22">
            <a:extLst>
              <a:ext uri="{FF2B5EF4-FFF2-40B4-BE49-F238E27FC236}">
                <a16:creationId xmlns="" xmlns:a16="http://schemas.microsoft.com/office/drawing/2014/main" id="{D4BDB46B-7920-B14B-AB1F-BBF3B78C1EEA}"/>
              </a:ext>
            </a:extLst>
          </p:cNvPr>
          <p:cNvGrpSpPr>
            <a:grpSpLocks/>
          </p:cNvGrpSpPr>
          <p:nvPr/>
        </p:nvGrpSpPr>
        <p:grpSpPr bwMode="auto">
          <a:xfrm>
            <a:off x="4213623" y="1398588"/>
            <a:ext cx="4854177" cy="4743450"/>
            <a:chOff x="3779838" y="1911350"/>
            <a:chExt cx="4752975" cy="4743450"/>
          </a:xfrm>
        </p:grpSpPr>
        <p:grpSp>
          <p:nvGrpSpPr>
            <p:cNvPr id="3" name="Group 23">
              <a:extLst>
                <a:ext uri="{FF2B5EF4-FFF2-40B4-BE49-F238E27FC236}">
                  <a16:creationId xmlns="" xmlns:a16="http://schemas.microsoft.com/office/drawing/2014/main" id="{30C4F152-DFD4-AF4D-ABB6-301D7296D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9838" y="1911350"/>
              <a:ext cx="4752975" cy="4743450"/>
              <a:chOff x="3779838" y="1911350"/>
              <a:chExt cx="4752975" cy="474345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="" xmlns:a16="http://schemas.microsoft.com/office/drawing/2014/main" id="{968028A1-9399-A248-97B5-A34452F4C3F9}"/>
                  </a:ext>
                </a:extLst>
              </p:cNvPr>
              <p:cNvSpPr/>
              <p:nvPr/>
            </p:nvSpPr>
            <p:spPr>
              <a:xfrm>
                <a:off x="3779838" y="1911350"/>
                <a:ext cx="2232025" cy="223837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32AC9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Meningkatkan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persentase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cakupan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air </a:t>
                </a:r>
                <a:r>
                  <a:rPr lang="en-ID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minum</a:t>
                </a:r>
                <a:r>
                  <a:rPr lang="en-ID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menjadi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88%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="" xmlns:a16="http://schemas.microsoft.com/office/drawing/2014/main" id="{CF2E011B-575A-7D4E-81B4-75F10CD6C2E0}"/>
                  </a:ext>
                </a:extLst>
              </p:cNvPr>
              <p:cNvSpPr/>
              <p:nvPr/>
            </p:nvSpPr>
            <p:spPr>
              <a:xfrm>
                <a:off x="6300788" y="1911350"/>
                <a:ext cx="2232025" cy="2238375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rgbClr val="32AC9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Menurunkan</a:t>
                </a:r>
                <a:r>
                  <a:rPr lang="en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luas</a:t>
                </a:r>
                <a:r>
                  <a:rPr lang="en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permukiman</a:t>
                </a:r>
                <a:r>
                  <a:rPr lang="en-ID" sz="1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b="1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kumuh</a:t>
                </a:r>
                <a:r>
                  <a:rPr lang="en-ID" sz="1600" b="1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perkotaan</a:t>
                </a:r>
                <a:r>
                  <a:rPr lang="en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menjadi</a:t>
                </a:r>
                <a:r>
                  <a:rPr lang="en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17</a:t>
                </a:r>
                <a:r>
                  <a:rPr lang="id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.</a:t>
                </a:r>
                <a:r>
                  <a:rPr lang="en-ID" sz="16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000 Ha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1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E1A99A36-012D-B94C-B877-3434CA6DD383}"/>
                  </a:ext>
                </a:extLst>
              </p:cNvPr>
              <p:cNvSpPr/>
              <p:nvPr/>
            </p:nvSpPr>
            <p:spPr>
              <a:xfrm>
                <a:off x="5076825" y="4416425"/>
                <a:ext cx="2232025" cy="223837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32AC9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marL="0" lvl="2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Meningkatkan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persentase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pemenuhan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sanitasi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layak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en-ID" sz="16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menjadi</a:t>
                </a:r>
                <a:r>
                  <a:rPr lang="en-ID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85%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7336ED66-E753-F64C-BB2A-38A0683D1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4434778" y="198884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0258" name="Picture 25">
              <a:extLst>
                <a:ext uri="{FF2B5EF4-FFF2-40B4-BE49-F238E27FC236}">
                  <a16:creationId xmlns="" xmlns:a16="http://schemas.microsoft.com/office/drawing/2014/main" id="{C682FB79-1E43-8745-B408-4C57C12CB9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9600" y="1981200"/>
              <a:ext cx="901700" cy="90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7ABA621A-5039-764F-A22F-CB3CC6737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5742180" y="4483742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0248" name="Rectangle 30">
            <a:extLst>
              <a:ext uri="{FF2B5EF4-FFF2-40B4-BE49-F238E27FC236}">
                <a16:creationId xmlns="" xmlns:a16="http://schemas.microsoft.com/office/drawing/2014/main" id="{887A4BE9-C8CA-6448-A92D-AA68C5B42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522" y="5738814"/>
            <a:ext cx="413027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d-ID" sz="1100" dirty="0">
                <a:latin typeface="Tahoma" panose="020B0604030504040204" pitchFamily="34" charset="0"/>
                <a:cs typeface="Tahoma" panose="020B0604030504040204" pitchFamily="34" charset="0"/>
              </a:rPr>
              <a:t>SUMBER: PERMEN PUPR NOMOR 26/PRT/M/2017 TENTANG </a:t>
            </a:r>
            <a:r>
              <a:rPr lang="id-ID" altLang="id-ID" sz="1100" dirty="0">
                <a:latin typeface="Tahoma" panose="020B0604030504040204" pitchFamily="34" charset="0"/>
                <a:cs typeface="Tahoma" panose="020B0604030504040204" pitchFamily="34" charset="0"/>
              </a:rPr>
              <a:t>PANDUAN PEMBANGUNAN BUDAYA INTEGRITAS DI KEMENTERIAN PEKERJAAN UMUM DAN PERUMAHAN RAKYAT </a:t>
            </a:r>
          </a:p>
        </p:txBody>
      </p:sp>
      <p:sp>
        <p:nvSpPr>
          <p:cNvPr id="10249" name="Rectangle 31">
            <a:extLst>
              <a:ext uri="{FF2B5EF4-FFF2-40B4-BE49-F238E27FC236}">
                <a16:creationId xmlns="" xmlns:a16="http://schemas.microsoft.com/office/drawing/2014/main" id="{C11AD434-DB51-8143-AF72-8178042ED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44" y="876300"/>
            <a:ext cx="38892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800" b="1">
                <a:latin typeface="Tahoma" panose="020B0604030504040204" pitchFamily="34" charset="0"/>
                <a:cs typeface="Tahoma" panose="020B0604030504040204" pitchFamily="34" charset="0"/>
              </a:rPr>
              <a:t>Visium </a:t>
            </a:r>
            <a:r>
              <a:rPr lang="id-ID" altLang="en-US" sz="1800" b="1">
                <a:latin typeface="Tahoma" panose="020B0604030504040204" pitchFamily="34" charset="0"/>
                <a:cs typeface="Tahoma" panose="020B0604030504040204" pitchFamily="34" charset="0"/>
              </a:rPr>
              <a:t>Kementerian </a:t>
            </a:r>
            <a:r>
              <a:rPr lang="en-ID" altLang="en-US" sz="1800" b="1">
                <a:latin typeface="Tahoma" panose="020B0604030504040204" pitchFamily="34" charset="0"/>
                <a:cs typeface="Tahoma" panose="020B0604030504040204" pitchFamily="34" charset="0"/>
              </a:rPr>
              <a:t>PUPR 2030</a:t>
            </a:r>
            <a:endParaRPr lang="en-US" altLang="en-US" sz="1800" b="1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34">
            <a:extLst>
              <a:ext uri="{FF2B5EF4-FFF2-40B4-BE49-F238E27FC236}">
                <a16:creationId xmlns="" xmlns:a16="http://schemas.microsoft.com/office/drawing/2014/main" id="{30FB36D1-15AF-7542-A7AA-7DEF45484434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610"/>
            <a:chOff x="0" y="158750"/>
            <a:chExt cx="12204700" cy="568325"/>
          </a:xfrm>
        </p:grpSpPr>
        <p:sp>
          <p:nvSpPr>
            <p:cNvPr id="10253" name="Rectangle 3">
              <a:extLst>
                <a:ext uri="{FF2B5EF4-FFF2-40B4-BE49-F238E27FC236}">
                  <a16:creationId xmlns="" xmlns:a16="http://schemas.microsoft.com/office/drawing/2014/main" id="{D50181B6-D24B-604B-AA1F-C32CC6D00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10254" name="Rectangle 4">
              <a:extLst>
                <a:ext uri="{FF2B5EF4-FFF2-40B4-BE49-F238E27FC236}">
                  <a16:creationId xmlns="" xmlns:a16="http://schemas.microsoft.com/office/drawing/2014/main" id="{30896DED-8CB6-5C49-A52C-34C73377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255" name="TextBox 12">
              <a:extLst>
                <a:ext uri="{FF2B5EF4-FFF2-40B4-BE49-F238E27FC236}">
                  <a16:creationId xmlns="" xmlns:a16="http://schemas.microsoft.com/office/drawing/2014/main" id="{BAC73E9A-CBBC-A94F-AE3A-CA9341B6E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="" xmlns:a16="http://schemas.microsoft.com/office/drawing/2014/main" id="{0BF29CB9-11D6-A64A-8D8C-F9D21AEE6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926" y="6280151"/>
            <a:ext cx="442703" cy="5683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" name="Rectangle 25"/>
          <p:cNvSpPr/>
          <p:nvPr/>
        </p:nvSpPr>
        <p:spPr>
          <a:xfrm>
            <a:off x="609600" y="2286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id-ID" altLang="en-US" sz="2400" b="1" dirty="0" smtClean="0">
                <a:solidFill>
                  <a:schemeClr val="bg1"/>
                </a:solidFill>
                <a:ea typeface="Avenir Next Condensed Medium" panose="020B0506020202020204" pitchFamily="34" charset="0"/>
                <a:cs typeface="Avenir Next Condensed Medium" panose="020B0506020202020204" pitchFamily="34" charset="0"/>
              </a:rPr>
              <a:t>KEBIJAKAN PEMBANGUNAN PERMUKIMAN NASIONAL</a:t>
            </a:r>
            <a:endParaRPr lang="id-ID" altLang="en-US" sz="2400" b="1" dirty="0">
              <a:solidFill>
                <a:schemeClr val="bg1"/>
              </a:solidFill>
              <a:ea typeface="Avenir Next Condensed Medium" panose="020B0506020202020204" pitchFamily="34" charset="0"/>
              <a:cs typeface="Avenir Next Condensed Medium" panose="020B0506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/>
          </p:cNvPr>
          <p:cNvSpPr/>
          <p:nvPr/>
        </p:nvSpPr>
        <p:spPr>
          <a:xfrm>
            <a:off x="4643438" y="-4763"/>
            <a:ext cx="4500562" cy="68897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411163" y="404813"/>
            <a:ext cx="38989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D" dirty="0">
                <a:solidFill>
                  <a:srgbClr val="1C6256"/>
                </a:solidFill>
              </a:rPr>
              <a:t>ARAH KEBIJAKAN</a:t>
            </a:r>
          </a:p>
        </p:txBody>
      </p:sp>
      <p:sp>
        <p:nvSpPr>
          <p:cNvPr id="10244" name="Content Placeholder 4"/>
          <p:cNvSpPr>
            <a:spLocks noGrp="1"/>
          </p:cNvSpPr>
          <p:nvPr>
            <p:ph idx="1"/>
          </p:nvPr>
        </p:nvSpPr>
        <p:spPr>
          <a:xfrm>
            <a:off x="323850" y="2205038"/>
            <a:ext cx="3754438" cy="4525962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ID" altLang="en-US" sz="2400" b="1" smtClean="0">
                <a:solidFill>
                  <a:srgbClr val="262626"/>
                </a:solidFill>
              </a:rPr>
              <a:t>Arah kebijakan utama </a:t>
            </a:r>
            <a:r>
              <a:rPr lang="en-ID" altLang="en-US" sz="2400" smtClean="0">
                <a:solidFill>
                  <a:srgbClr val="262626"/>
                </a:solidFill>
              </a:rPr>
              <a:t>pembangunan infrastruktur </a:t>
            </a:r>
            <a:r>
              <a:rPr lang="id-ID" altLang="en-US" sz="2400" smtClean="0">
                <a:solidFill>
                  <a:srgbClr val="262626"/>
                </a:solidFill>
              </a:rPr>
              <a:t>p</a:t>
            </a:r>
            <a:r>
              <a:rPr lang="en-ID" altLang="en-US" sz="2400" smtClean="0">
                <a:solidFill>
                  <a:srgbClr val="262626"/>
                </a:solidFill>
              </a:rPr>
              <a:t>ermukiman berdasarkan visium PUPR difokuskan untuk </a:t>
            </a:r>
            <a:r>
              <a:rPr lang="en-ID" altLang="en-US" sz="2400" b="1" smtClean="0">
                <a:solidFill>
                  <a:srgbClr val="32AC98"/>
                </a:solidFill>
              </a:rPr>
              <a:t>pemenuhan akses terhadap air minum dan sanitasi serta mewujudkan</a:t>
            </a:r>
            <a:r>
              <a:rPr lang="id-ID" altLang="en-US" sz="2400" b="1" smtClean="0">
                <a:solidFill>
                  <a:srgbClr val="32AC98"/>
                </a:solidFill>
              </a:rPr>
              <a:t> kota tanpa permukiman kumuh.</a:t>
            </a:r>
            <a:endParaRPr lang="en-ID" altLang="en-US" sz="2400" b="1" smtClean="0">
              <a:solidFill>
                <a:srgbClr val="32AC98"/>
              </a:solidFill>
            </a:endParaRPr>
          </a:p>
        </p:txBody>
      </p:sp>
      <p:sp>
        <p:nvSpPr>
          <p:cNvPr id="9" name="Rectangle 8">
            <a:extLst/>
          </p:cNvPr>
          <p:cNvSpPr/>
          <p:nvPr/>
        </p:nvSpPr>
        <p:spPr>
          <a:xfrm flipV="1">
            <a:off x="296863" y="5889625"/>
            <a:ext cx="539750" cy="53975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0" name="Rectangle 9">
            <a:extLst/>
          </p:cNvPr>
          <p:cNvSpPr/>
          <p:nvPr/>
        </p:nvSpPr>
        <p:spPr>
          <a:xfrm>
            <a:off x="323850" y="590550"/>
            <a:ext cx="71438" cy="828675"/>
          </a:xfrm>
          <a:prstGeom prst="rect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0247" name="Content Placeholder 4"/>
          <p:cNvSpPr txBox="1">
            <a:spLocks/>
          </p:cNvSpPr>
          <p:nvPr/>
        </p:nvSpPr>
        <p:spPr bwMode="auto">
          <a:xfrm>
            <a:off x="4760913" y="877888"/>
            <a:ext cx="424815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ID" altLang="id-ID" sz="2200" b="1">
                <a:solidFill>
                  <a:schemeClr val="bg1"/>
                </a:solidFill>
                <a:latin typeface="Franklin Gothic Book" pitchFamily="34" charset="0"/>
              </a:rPr>
              <a:t>Arah kebijakan meliputi 4 aspek;</a:t>
            </a:r>
          </a:p>
        </p:txBody>
      </p:sp>
      <p:sp>
        <p:nvSpPr>
          <p:cNvPr id="12" name="Rectangle 11">
            <a:extLst/>
          </p:cNvPr>
          <p:cNvSpPr/>
          <p:nvPr/>
        </p:nvSpPr>
        <p:spPr>
          <a:xfrm flipV="1">
            <a:off x="395288" y="5768975"/>
            <a:ext cx="539750" cy="539750"/>
          </a:xfrm>
          <a:prstGeom prst="rect">
            <a:avLst/>
          </a:prstGeom>
          <a:noFill/>
          <a:ln>
            <a:solidFill>
              <a:srgbClr val="32AC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pic>
        <p:nvPicPr>
          <p:cNvPr id="10249" name="Content Placeholder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959100"/>
            <a:ext cx="46863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5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7524750" y="1989138"/>
            <a:ext cx="900113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6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7524750" y="4537075"/>
            <a:ext cx="900113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8"/>
          <p:cNvPicPr>
            <a:picLocks noChangeAspect="1" noChangeArrowheads="1"/>
          </p:cNvPicPr>
          <p:nvPr/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5364163" y="1989138"/>
            <a:ext cx="900112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9"/>
          <p:cNvPicPr>
            <a:picLocks noChangeAspect="1" noChangeArrowheads="1"/>
          </p:cNvPicPr>
          <p:nvPr/>
        </p:nvPicPr>
        <p:blipFill>
          <a:blip r:embed="rId6">
            <a:lum bright="70000" contrast="-70000"/>
          </a:blip>
          <a:srcRect/>
          <a:stretch>
            <a:fillRect/>
          </a:stretch>
        </p:blipFill>
        <p:spPr bwMode="auto">
          <a:xfrm>
            <a:off x="5364163" y="4564063"/>
            <a:ext cx="900112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57200" y="-12700"/>
            <a:ext cx="82296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D" dirty="0">
                <a:solidFill>
                  <a:srgbClr val="1C6256"/>
                </a:solidFill>
              </a:rPr>
              <a:t>STRATEGI </a:t>
            </a:r>
            <a:r>
              <a:rPr lang="en-ID" sz="3600" dirty="0"/>
              <a:t/>
            </a:r>
            <a:br>
              <a:rPr lang="en-ID" sz="3600" dirty="0"/>
            </a:br>
            <a:r>
              <a:rPr lang="en-ID" altLang="id-ID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Pembangunan </a:t>
            </a:r>
            <a:r>
              <a:rPr lang="en-ID" altLang="id-ID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Infrastruktur</a:t>
            </a:r>
            <a:r>
              <a:rPr lang="en-ID" altLang="id-ID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D" altLang="id-ID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Permukiman</a:t>
            </a:r>
            <a:endParaRPr lang="en-ID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267" name="Content Placeholder 2"/>
          <p:cNvSpPr txBox="1">
            <a:spLocks/>
          </p:cNvSpPr>
          <p:nvPr/>
        </p:nvSpPr>
        <p:spPr bwMode="auto">
          <a:xfrm>
            <a:off x="2251075" y="1233488"/>
            <a:ext cx="64833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Pemenuhan Standard Pelayanan Perkotaan (SPP) dan Standar Pelayanan Minimal (SPM)</a:t>
            </a:r>
            <a:r>
              <a:rPr lang="id-ID" altLang="id-ID" sz="1600">
                <a:latin typeface="Franklin Gothic Book" pitchFamily="34" charset="0"/>
                <a:cs typeface="Arial" pitchFamily="34" charset="0"/>
              </a:rPr>
              <a:t> </a:t>
            </a: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pada permukiman di </a:t>
            </a:r>
            <a:r>
              <a:rPr lang="en-ID" altLang="id-ID" b="1">
                <a:latin typeface="Franklin Gothic Book" pitchFamily="34" charset="0"/>
                <a:cs typeface="Arial" pitchFamily="34" charset="0"/>
              </a:rPr>
              <a:t>Kawasan Strategis Nasional (KSN) dan kawasan yang mempunyai kepentingan nasional </a:t>
            </a:r>
          </a:p>
        </p:txBody>
      </p:sp>
      <p:sp>
        <p:nvSpPr>
          <p:cNvPr id="11268" name="Content Placeholder 2"/>
          <p:cNvSpPr txBox="1">
            <a:spLocks/>
          </p:cNvSpPr>
          <p:nvPr/>
        </p:nvSpPr>
        <p:spPr bwMode="auto">
          <a:xfrm>
            <a:off x="2268538" y="2405063"/>
            <a:ext cx="64833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s-ES" altLang="id-ID" b="1">
                <a:latin typeface="Franklin Gothic Book" pitchFamily="34" charset="0"/>
                <a:cs typeface="Arial" pitchFamily="34" charset="0"/>
              </a:rPr>
              <a:t>Prioritas penanganan di daerah rawan air dan rawan sanitasi</a:t>
            </a:r>
            <a:r>
              <a:rPr lang="id-ID" altLang="id-ID" b="1">
                <a:latin typeface="Franklin Gothic Book" pitchFamily="34" charset="0"/>
                <a:cs typeface="Arial" pitchFamily="34" charset="0"/>
              </a:rPr>
              <a:t> tinggi </a:t>
            </a:r>
            <a:r>
              <a:rPr lang="es-ES" altLang="id-ID" b="1">
                <a:latin typeface="Franklin Gothic Book" pitchFamily="34" charset="0"/>
                <a:cs typeface="Arial" pitchFamily="34" charset="0"/>
              </a:rPr>
              <a:t>pada kab/kota dengan fiskal rendah</a:t>
            </a:r>
          </a:p>
        </p:txBody>
      </p:sp>
      <p:sp>
        <p:nvSpPr>
          <p:cNvPr id="11269" name="Content Placeholder 2"/>
          <p:cNvSpPr txBox="1">
            <a:spLocks/>
          </p:cNvSpPr>
          <p:nvPr/>
        </p:nvSpPr>
        <p:spPr bwMode="auto">
          <a:xfrm>
            <a:off x="2233613" y="3938588"/>
            <a:ext cx="6484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fi-FI" altLang="id-ID" sz="1600">
                <a:latin typeface="Franklin Gothic Book" pitchFamily="34" charset="0"/>
                <a:cs typeface="Arial" pitchFamily="34" charset="0"/>
              </a:rPr>
              <a:t>Penetapan lokasi berdasarkan kriteria rawan air dan rawan sanitasi</a:t>
            </a:r>
            <a:r>
              <a:rPr lang="id-ID" altLang="id-ID" sz="1600">
                <a:latin typeface="Franklin Gothic Book" pitchFamily="34" charset="0"/>
                <a:cs typeface="Arial" pitchFamily="34" charset="0"/>
              </a:rPr>
              <a:t> </a:t>
            </a:r>
            <a:r>
              <a:rPr lang="en-US" altLang="ko-KR" sz="1600">
                <a:latin typeface="Franklin Gothic Book" pitchFamily="34" charset="0"/>
                <a:cs typeface="Arial" pitchFamily="34" charset="0"/>
              </a:rPr>
              <a:t>serta </a:t>
            </a:r>
            <a:r>
              <a:rPr lang="en-US" altLang="ko-KR" b="1">
                <a:latin typeface="Franklin Gothic Book" pitchFamily="34" charset="0"/>
                <a:cs typeface="Arial" pitchFamily="34" charset="0"/>
              </a:rPr>
              <a:t>ketersediaan dokumen perencanaan</a:t>
            </a:r>
          </a:p>
        </p:txBody>
      </p:sp>
      <p:sp>
        <p:nvSpPr>
          <p:cNvPr id="11270" name="Content Placeholder 2"/>
          <p:cNvSpPr txBox="1">
            <a:spLocks/>
          </p:cNvSpPr>
          <p:nvPr/>
        </p:nvSpPr>
        <p:spPr bwMode="auto">
          <a:xfrm>
            <a:off x="2244725" y="4760913"/>
            <a:ext cx="64849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Keterpaduan perencanaan pembangunan infrastruktur permukiman melalui </a:t>
            </a:r>
            <a:r>
              <a:rPr lang="en-ID" altLang="id-ID" b="1">
                <a:latin typeface="Franklin Gothic Book" pitchFamily="34" charset="0"/>
                <a:cs typeface="Arial" pitchFamily="34" charset="0"/>
              </a:rPr>
              <a:t>penguatan database</a:t>
            </a:r>
          </a:p>
        </p:txBody>
      </p:sp>
      <p:sp>
        <p:nvSpPr>
          <p:cNvPr id="11271" name="Content Placeholder 2"/>
          <p:cNvSpPr txBox="1">
            <a:spLocks/>
          </p:cNvSpPr>
          <p:nvPr/>
        </p:nvSpPr>
        <p:spPr bwMode="auto">
          <a:xfrm>
            <a:off x="2263775" y="5541963"/>
            <a:ext cx="6484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ID" altLang="id-ID" b="1">
                <a:latin typeface="Franklin Gothic Book" pitchFamily="34" charset="0"/>
                <a:cs typeface="Arial" pitchFamily="34" charset="0"/>
              </a:rPr>
              <a:t>Pemanfaatan alternatif pendanaan berdasarkan kondisi fiskal daerah (KPBU, DAK, Hibah SR)</a:t>
            </a:r>
          </a:p>
        </p:txBody>
      </p:sp>
      <p:sp>
        <p:nvSpPr>
          <p:cNvPr id="11272" name="Content Placeholder 2"/>
          <p:cNvSpPr txBox="1">
            <a:spLocks/>
          </p:cNvSpPr>
          <p:nvPr/>
        </p:nvSpPr>
        <p:spPr bwMode="auto">
          <a:xfrm>
            <a:off x="2244725" y="6261100"/>
            <a:ext cx="648493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ID" altLang="id-ID" b="1">
                <a:latin typeface="Franklin Gothic Book" pitchFamily="34" charset="0"/>
                <a:cs typeface="Arial" pitchFamily="34" charset="0"/>
              </a:rPr>
              <a:t>Penguatan pembagian peran </a:t>
            </a: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Pemerintah, Pemerintah Daerah, Swasta, Akademisi/Pemerhati/Praktisi dan Masyarakat</a:t>
            </a:r>
          </a:p>
        </p:txBody>
      </p:sp>
      <p:sp>
        <p:nvSpPr>
          <p:cNvPr id="10" name="Oval 9">
            <a:extLst/>
          </p:cNvPr>
          <p:cNvSpPr/>
          <p:nvPr/>
        </p:nvSpPr>
        <p:spPr>
          <a:xfrm>
            <a:off x="1052513" y="2159000"/>
            <a:ext cx="827087" cy="827088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1" name="Oval 10">
            <a:extLst/>
          </p:cNvPr>
          <p:cNvSpPr/>
          <p:nvPr/>
        </p:nvSpPr>
        <p:spPr>
          <a:xfrm>
            <a:off x="223838" y="4497388"/>
            <a:ext cx="828675" cy="828675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" name="Oval 11">
            <a:extLst/>
          </p:cNvPr>
          <p:cNvSpPr/>
          <p:nvPr/>
        </p:nvSpPr>
        <p:spPr>
          <a:xfrm>
            <a:off x="223838" y="2924175"/>
            <a:ext cx="828675" cy="828675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3" name="Oval 12">
            <a:extLst/>
          </p:cNvPr>
          <p:cNvSpPr/>
          <p:nvPr/>
        </p:nvSpPr>
        <p:spPr>
          <a:xfrm>
            <a:off x="942975" y="3725863"/>
            <a:ext cx="827088" cy="827087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4" name="Oval 13">
            <a:extLst/>
          </p:cNvPr>
          <p:cNvSpPr/>
          <p:nvPr/>
        </p:nvSpPr>
        <p:spPr>
          <a:xfrm>
            <a:off x="942975" y="5243513"/>
            <a:ext cx="827088" cy="827087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5" name="Oval 14">
            <a:extLst/>
          </p:cNvPr>
          <p:cNvSpPr/>
          <p:nvPr/>
        </p:nvSpPr>
        <p:spPr>
          <a:xfrm>
            <a:off x="223838" y="1447800"/>
            <a:ext cx="828675" cy="828675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cxnSp>
        <p:nvCxnSpPr>
          <p:cNvPr id="18" name="Straight Arrow Connector 17">
            <a:extLst/>
          </p:cNvPr>
          <p:cNvCxnSpPr>
            <a:stCxn id="15" idx="6"/>
          </p:cNvCxnSpPr>
          <p:nvPr/>
        </p:nvCxnSpPr>
        <p:spPr>
          <a:xfrm>
            <a:off x="1052513" y="1862138"/>
            <a:ext cx="1181100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/>
          </p:cNvPr>
          <p:cNvCxnSpPr/>
          <p:nvPr/>
        </p:nvCxnSpPr>
        <p:spPr>
          <a:xfrm>
            <a:off x="996950" y="3338513"/>
            <a:ext cx="1182688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/>
          </p:cNvPr>
          <p:cNvCxnSpPr/>
          <p:nvPr/>
        </p:nvCxnSpPr>
        <p:spPr>
          <a:xfrm>
            <a:off x="1028700" y="4911725"/>
            <a:ext cx="1182688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/>
          </p:cNvPr>
          <p:cNvCxnSpPr>
            <a:stCxn id="10" idx="6"/>
          </p:cNvCxnSpPr>
          <p:nvPr/>
        </p:nvCxnSpPr>
        <p:spPr>
          <a:xfrm>
            <a:off x="1879600" y="2573338"/>
            <a:ext cx="388938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/>
          </p:cNvPr>
          <p:cNvCxnSpPr/>
          <p:nvPr/>
        </p:nvCxnSpPr>
        <p:spPr>
          <a:xfrm>
            <a:off x="1736725" y="4140200"/>
            <a:ext cx="387350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/>
          </p:cNvPr>
          <p:cNvCxnSpPr/>
          <p:nvPr/>
        </p:nvCxnSpPr>
        <p:spPr>
          <a:xfrm>
            <a:off x="1685925" y="5657850"/>
            <a:ext cx="387350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85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368300" y="464185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6" name="Picture 4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368300" y="302895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7" name="Picture 5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1055688" y="534670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8" name="Picture 6"/>
          <p:cNvPicPr>
            <a:picLocks noChangeAspect="1" noChangeArrowheads="1"/>
          </p:cNvPicPr>
          <p:nvPr/>
        </p:nvPicPr>
        <p:blipFill>
          <a:blip r:embed="rId5">
            <a:lum bright="70000" contrast="-70000"/>
          </a:blip>
          <a:srcRect/>
          <a:stretch>
            <a:fillRect/>
          </a:stretch>
        </p:blipFill>
        <p:spPr bwMode="auto">
          <a:xfrm>
            <a:off x="1244600" y="2262188"/>
            <a:ext cx="5397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9" name="Picture 7"/>
          <p:cNvPicPr>
            <a:picLocks noChangeAspect="1" noChangeArrowheads="1"/>
          </p:cNvPicPr>
          <p:nvPr/>
        </p:nvPicPr>
        <p:blipFill>
          <a:blip r:embed="rId6">
            <a:lum bright="70000" contrast="-70000"/>
          </a:blip>
          <a:srcRect/>
          <a:stretch>
            <a:fillRect/>
          </a:stretch>
        </p:blipFill>
        <p:spPr bwMode="auto">
          <a:xfrm>
            <a:off x="368300" y="155575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0" name="Content Placeholder 2"/>
          <p:cNvSpPr txBox="1">
            <a:spLocks/>
          </p:cNvSpPr>
          <p:nvPr/>
        </p:nvSpPr>
        <p:spPr bwMode="auto">
          <a:xfrm>
            <a:off x="2243138" y="3190875"/>
            <a:ext cx="648493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algn="just" defTabSz="914400" ea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Penataan Kawasan</a:t>
            </a:r>
            <a:r>
              <a:rPr lang="en-ID" altLang="id-ID" sz="1600" b="1">
                <a:latin typeface="Franklin Gothic Book" pitchFamily="34" charset="0"/>
                <a:cs typeface="Arial" pitchFamily="34" charset="0"/>
              </a:rPr>
              <a:t> </a:t>
            </a:r>
            <a:r>
              <a:rPr lang="en-ID" altLang="id-ID" b="1">
                <a:latin typeface="Franklin Gothic Book" pitchFamily="34" charset="0"/>
                <a:cs typeface="Arial" pitchFamily="34" charset="0"/>
              </a:rPr>
              <a:t>Permukiman Kumuh Perkotaan </a:t>
            </a:r>
            <a:r>
              <a:rPr lang="en-ID" altLang="id-ID" sz="1600">
                <a:latin typeface="Franklin Gothic Book" pitchFamily="34" charset="0"/>
                <a:cs typeface="Arial" pitchFamily="34" charset="0"/>
              </a:rPr>
              <a:t>melalui peningkatan kualitas dan </a:t>
            </a:r>
            <a:r>
              <a:rPr lang="en-ID" altLang="id-ID" b="1">
                <a:latin typeface="Franklin Gothic Book" pitchFamily="34" charset="0"/>
                <a:cs typeface="Arial" pitchFamily="34" charset="0"/>
              </a:rPr>
              <a:t>perubahan wajah kawasan  </a:t>
            </a:r>
            <a:endParaRPr lang="es-ES" altLang="id-ID" sz="1600" b="1">
              <a:latin typeface="Franklin Gothic Book" pitchFamily="34" charset="0"/>
              <a:cs typeface="Arial" pitchFamily="34" charset="0"/>
            </a:endParaRPr>
          </a:p>
        </p:txBody>
      </p:sp>
      <p:sp>
        <p:nvSpPr>
          <p:cNvPr id="32" name="Oval 31">
            <a:extLst/>
          </p:cNvPr>
          <p:cNvSpPr/>
          <p:nvPr/>
        </p:nvSpPr>
        <p:spPr>
          <a:xfrm>
            <a:off x="223838" y="5988050"/>
            <a:ext cx="828675" cy="828675"/>
          </a:xfrm>
          <a:prstGeom prst="ellipse">
            <a:avLst/>
          </a:prstGeom>
          <a:solidFill>
            <a:srgbClr val="1C6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cxnSp>
        <p:nvCxnSpPr>
          <p:cNvPr id="34" name="Straight Arrow Connector 33">
            <a:extLst/>
          </p:cNvPr>
          <p:cNvCxnSpPr/>
          <p:nvPr/>
        </p:nvCxnSpPr>
        <p:spPr>
          <a:xfrm>
            <a:off x="1028700" y="6402388"/>
            <a:ext cx="1182688" cy="0"/>
          </a:xfrm>
          <a:prstGeom prst="straightConnector1">
            <a:avLst/>
          </a:prstGeom>
          <a:ln>
            <a:solidFill>
              <a:srgbClr val="1C625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3" name="Picture 3"/>
          <p:cNvPicPr>
            <a:picLocks noChangeAspect="1" noChangeArrowheads="1"/>
          </p:cNvPicPr>
          <p:nvPr/>
        </p:nvPicPr>
        <p:blipFill>
          <a:blip r:embed="rId7">
            <a:lum bright="70000" contrast="-70000"/>
          </a:blip>
          <a:srcRect/>
          <a:stretch>
            <a:fillRect/>
          </a:stretch>
        </p:blipFill>
        <p:spPr bwMode="auto">
          <a:xfrm>
            <a:off x="368300" y="6076950"/>
            <a:ext cx="5397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3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rcRect/>
          <a:stretch>
            <a:fillRect/>
          </a:stretch>
        </p:blipFill>
        <p:spPr bwMode="auto">
          <a:xfrm>
            <a:off x="1112838" y="3854450"/>
            <a:ext cx="5397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826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dirty="0" err="1">
                <a:solidFill>
                  <a:srgbClr val="3C7067"/>
                </a:solidFill>
              </a:rPr>
              <a:t>Fokus</a:t>
            </a:r>
            <a:r>
              <a:rPr lang="en-US" sz="3600" dirty="0">
                <a:solidFill>
                  <a:srgbClr val="3C7067"/>
                </a:solidFill>
              </a:rPr>
              <a:t> </a:t>
            </a:r>
            <a:br>
              <a:rPr lang="en-US" sz="3600" dirty="0">
                <a:solidFill>
                  <a:srgbClr val="3C7067"/>
                </a:solidFill>
              </a:rPr>
            </a:b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Pembangunan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Bidang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Cipta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Karya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Table 5">
            <a:extLst/>
          </p:cNvPr>
          <p:cNvGraphicFramePr>
            <a:graphicFrameLocks noGrp="1"/>
          </p:cNvGraphicFramePr>
          <p:nvPr/>
        </p:nvGraphicFramePr>
        <p:xfrm>
          <a:off x="831850" y="2990850"/>
          <a:ext cx="7323138" cy="32289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61569">
                  <a:extLst>
                    <a:ext uri="{9D8B030D-6E8A-4147-A177-3AD203B41FA5}"/>
                  </a:extLst>
                </a:gridCol>
                <a:gridCol w="3661569">
                  <a:extLst>
                    <a:ext uri="{9D8B030D-6E8A-4147-A177-3AD203B41FA5}"/>
                  </a:extLst>
                </a:gridCol>
              </a:tblGrid>
              <a:tr h="42475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STRATEGIS NASIONAL</a:t>
                      </a:r>
                    </a:p>
                  </a:txBody>
                  <a:tcPr marL="91431" marR="91431" marT="45712" marB="45712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70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ARAHAN/DIREKTIF</a:t>
                      </a:r>
                    </a:p>
                  </a:txBody>
                  <a:tcPr marL="91431" marR="91431" marT="45712" marB="45712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7067"/>
                    </a:solidFill>
                  </a:tcPr>
                </a:tc>
                <a:extLst>
                  <a:ext uri="{0D108BD9-81ED-4DB2-BD59-A6C34878D82A}"/>
                </a:extLst>
              </a:tr>
              <a:tr h="2804223">
                <a:tc>
                  <a:txBody>
                    <a:bodyPr/>
                    <a:lstStyle/>
                    <a:p>
                      <a:pPr marL="16827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Kawasan </a:t>
                      </a:r>
                      <a:r>
                        <a:rPr lang="en-US" sz="1600" dirty="0" err="1"/>
                        <a:t>Strategis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Pariwisata</a:t>
                      </a:r>
                      <a:r>
                        <a:rPr lang="en-US" sz="1600" dirty="0"/>
                        <a:t> Nasional (PP. 50/2011);</a:t>
                      </a:r>
                    </a:p>
                    <a:p>
                      <a:pPr marL="16827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Kawasan </a:t>
                      </a:r>
                      <a:r>
                        <a:rPr lang="en-US" sz="1600" dirty="0" err="1"/>
                        <a:t>Ekonomi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Khusus</a:t>
                      </a:r>
                      <a:r>
                        <a:rPr lang="en-US" sz="1600" dirty="0"/>
                        <a:t> (PP. 2/2011);</a:t>
                      </a:r>
                    </a:p>
                    <a:p>
                      <a:pPr marL="16827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Kawasan Metropolitan (PP. 13/2017);</a:t>
                      </a:r>
                    </a:p>
                    <a:p>
                      <a:pPr marL="16827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Perbatasan</a:t>
                      </a:r>
                      <a:r>
                        <a:rPr lang="en-US" sz="1600" dirty="0"/>
                        <a:t> Nasional (PP. 13/2017);</a:t>
                      </a:r>
                    </a:p>
                    <a:p>
                      <a:pPr marL="16827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Kawasan </a:t>
                      </a:r>
                      <a:r>
                        <a:rPr lang="en-US" sz="1600" dirty="0" err="1"/>
                        <a:t>Perdesaan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Prioritas</a:t>
                      </a:r>
                      <a:r>
                        <a:rPr lang="en-US" sz="1600" dirty="0"/>
                        <a:t> Nasional (SKB 5 </a:t>
                      </a:r>
                      <a:r>
                        <a:rPr lang="en-US" sz="1600" dirty="0" err="1"/>
                        <a:t>Mentri</a:t>
                      </a:r>
                      <a:r>
                        <a:rPr lang="en-US" sz="1600" dirty="0"/>
                        <a:t>)</a:t>
                      </a:r>
                    </a:p>
                  </a:txBody>
                  <a:tcPr marL="91431" marR="91431" marT="45712" marB="45712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3DFDA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Permukiman</a:t>
                      </a:r>
                      <a:r>
                        <a:rPr lang="en-US" sz="1600" dirty="0"/>
                        <a:t> Perkotaan dan </a:t>
                      </a:r>
                      <a:r>
                        <a:rPr lang="en-US" sz="1600" dirty="0" err="1"/>
                        <a:t>Perdesaan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Maju</a:t>
                      </a:r>
                      <a:r>
                        <a:rPr lang="en-US" sz="1600" dirty="0"/>
                        <a:t> dan </a:t>
                      </a:r>
                      <a:r>
                        <a:rPr lang="en-US" sz="1600" dirty="0" err="1"/>
                        <a:t>Tertinggal</a:t>
                      </a:r>
                      <a:r>
                        <a:rPr lang="en-US" sz="1600" dirty="0"/>
                        <a:t>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Daerah yang Rawan Air dan Rawan </a:t>
                      </a:r>
                      <a:r>
                        <a:rPr lang="en-US" sz="1600" dirty="0" err="1"/>
                        <a:t>Sanitasi</a:t>
                      </a: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Menyediakan</a:t>
                      </a:r>
                      <a:r>
                        <a:rPr lang="en-US" sz="1600" dirty="0"/>
                        <a:t> air di </a:t>
                      </a:r>
                      <a:r>
                        <a:rPr lang="en-US" sz="1600" dirty="0" err="1"/>
                        <a:t>tempat</a:t>
                      </a:r>
                      <a:r>
                        <a:rPr lang="en-US" sz="1600" dirty="0"/>
                        <a:t> yang </a:t>
                      </a:r>
                      <a:r>
                        <a:rPr lang="en-US" sz="1600" dirty="0" err="1"/>
                        <a:t>membutuhkan</a:t>
                      </a:r>
                      <a:r>
                        <a:rPr lang="en-US" sz="1600" dirty="0"/>
                        <a:t> air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err="1"/>
                        <a:t>Setiap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oarng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berhak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untuk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mendapatkan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akses</a:t>
                      </a:r>
                      <a:r>
                        <a:rPr lang="en-US" sz="1600" dirty="0"/>
                        <a:t> air </a:t>
                      </a:r>
                      <a:r>
                        <a:rPr lang="en-US" sz="1600" dirty="0" err="1"/>
                        <a:t>minum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sanitasi</a:t>
                      </a:r>
                      <a:r>
                        <a:rPr lang="en-US" sz="1600" dirty="0"/>
                        <a:t> yang </a:t>
                      </a:r>
                      <a:r>
                        <a:rPr lang="en-US" sz="1600" dirty="0" err="1"/>
                        <a:t>layak</a:t>
                      </a: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/>
                    </a:p>
                  </a:txBody>
                  <a:tcPr marL="91431" marR="91431" marT="45712" marB="45712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3DFDA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11213" y="1808163"/>
            <a:ext cx="7343775" cy="719137"/>
            <a:chOff x="101600" y="1585913"/>
            <a:chExt cx="8278813" cy="777875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01600" y="1585913"/>
              <a:ext cx="2516188" cy="777875"/>
              <a:chOff x="242760" y="1242595"/>
              <a:chExt cx="2515715" cy="777924"/>
            </a:xfrm>
          </p:grpSpPr>
          <p:sp>
            <p:nvSpPr>
              <p:cNvPr id="15" name="Oval 14">
                <a:extLst/>
              </p:cNvPr>
              <p:cNvSpPr/>
              <p:nvPr/>
            </p:nvSpPr>
            <p:spPr>
              <a:xfrm>
                <a:off x="242760" y="1242595"/>
                <a:ext cx="778341" cy="777924"/>
              </a:xfrm>
              <a:prstGeom prst="ellipse">
                <a:avLst/>
              </a:prstGeom>
              <a:solidFill>
                <a:srgbClr val="3C70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Trebuchet MS" panose="020B0603020202020204" pitchFamily="34" charset="0"/>
                </a:endParaRPr>
              </a:p>
            </p:txBody>
          </p:sp>
          <p:sp>
            <p:nvSpPr>
              <p:cNvPr id="16" name="Rectangle 15">
                <a:extLst/>
              </p:cNvPr>
              <p:cNvSpPr/>
              <p:nvPr/>
            </p:nvSpPr>
            <p:spPr>
              <a:xfrm>
                <a:off x="586304" y="1242595"/>
                <a:ext cx="2172198" cy="7779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60363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dirty="0" err="1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Goals</a:t>
                </a:r>
                <a:endParaRPr lang="id-ID" dirty="0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7" name="Oval 16">
                <a:extLst/>
              </p:cNvPr>
              <p:cNvSpPr/>
              <p:nvPr/>
            </p:nvSpPr>
            <p:spPr>
              <a:xfrm>
                <a:off x="334013" y="1325024"/>
                <a:ext cx="588677" cy="589024"/>
              </a:xfrm>
              <a:prstGeom prst="ellipse">
                <a:avLst/>
              </a:prstGeom>
              <a:solidFill>
                <a:srgbClr val="3C7067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solidFill>
                    <a:srgbClr val="3C7067"/>
                  </a:solidFill>
                  <a:latin typeface="Trebuchet MS" panose="020B0603020202020204" pitchFamily="34" charset="0"/>
                </a:endParaRPr>
              </a:p>
            </p:txBody>
          </p:sp>
        </p:grpSp>
        <p:sp>
          <p:nvSpPr>
            <p:cNvPr id="18" name="Rectangle 17">
              <a:extLst/>
            </p:cNvPr>
            <p:cNvSpPr/>
            <p:nvPr/>
          </p:nvSpPr>
          <p:spPr>
            <a:xfrm>
              <a:off x="8230084" y="1585913"/>
              <a:ext cx="150329" cy="771006"/>
            </a:xfrm>
            <a:prstGeom prst="rect">
              <a:avLst/>
            </a:prstGeom>
            <a:solidFill>
              <a:srgbClr val="3C70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600"/>
            </a:p>
          </p:txBody>
        </p:sp>
        <p:sp>
          <p:nvSpPr>
            <p:cNvPr id="19" name="Rectangle 18">
              <a:extLst/>
            </p:cNvPr>
            <p:cNvSpPr/>
            <p:nvPr/>
          </p:nvSpPr>
          <p:spPr>
            <a:xfrm>
              <a:off x="2743089" y="1585913"/>
              <a:ext cx="5540684" cy="777875"/>
            </a:xfrm>
            <a:prstGeom prst="rect">
              <a:avLst/>
            </a:prstGeom>
            <a:solidFill>
              <a:srgbClr val="C3DFD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6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Permukiman Layak Huni (</a:t>
              </a:r>
              <a:r>
                <a:rPr lang="en-ID" sz="1600" i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L</a:t>
              </a:r>
              <a:r>
                <a:rPr lang="id-ID" sz="1600" i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ivable</a:t>
              </a:r>
              <a:r>
                <a:rPr lang="en-ID" sz="1600" i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Settlement</a:t>
              </a:r>
              <a:r>
                <a:rPr lang="id-ID" sz="16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)</a:t>
              </a:r>
            </a:p>
          </p:txBody>
        </p:sp>
        <p:pic>
          <p:nvPicPr>
            <p:cNvPr id="13330" name="Picture 19"/>
            <p:cNvPicPr>
              <a:picLocks noChangeAspect="1"/>
            </p:cNvPicPr>
            <p:nvPr/>
          </p:nvPicPr>
          <p:blipFill>
            <a:blip r:embed="rId2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315913" y="1762125"/>
              <a:ext cx="360362" cy="36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8836D54-6076-4B9B-A7E5-0DC2545B6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0" t="21111" r="23958" b="15370"/>
          <a:stretch/>
        </p:blipFill>
        <p:spPr>
          <a:xfrm>
            <a:off x="838200" y="457200"/>
            <a:ext cx="7524409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57200" y="2609850"/>
            <a:ext cx="2332436" cy="2503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tIns="22860" rIns="45720" bIns="22860"/>
          <a:lstStyle/>
          <a:p>
            <a:pPr>
              <a:defRPr/>
            </a:pP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dikategorikan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</a:t>
            </a:r>
            <a:r>
              <a:rPr lang="en-US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awasan</a:t>
            </a:r>
            <a:r>
              <a:rPr lang="en-US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trategis</a:t>
            </a:r>
            <a:r>
              <a:rPr lang="en-US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asional</a:t>
            </a:r>
            <a:r>
              <a:rPr lang="en-US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(KSN)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Direktif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Presiden, Komitmen Menteri PUPR, Aspirasi Kemitraan, Infrastruktur Skala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Regional, MYC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Lanjutan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d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PHLN</a:t>
            </a:r>
            <a:endParaRPr lang="en-US" altLang="en-US" sz="14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43200" y="2609850"/>
            <a:ext cx="1687117" cy="25034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tIns="22860" rIns="45720" bIns="22860"/>
          <a:lstStyle/>
          <a:p>
            <a:pPr>
              <a:lnSpc>
                <a:spcPct val="90000"/>
              </a:lnSpc>
              <a:defRPr/>
            </a:pP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sanitasi</a:t>
            </a:r>
            <a:r>
              <a:rPr lang="en-ID" altLang="en-US" sz="14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altLang="en-US" sz="14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</a:t>
            </a:r>
            <a:r>
              <a:rPr lang="id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 memiliki dokumen perencanaan RISPAM dan SSK</a:t>
            </a:r>
            <a:r>
              <a:rPr lang="en-ID" altLang="en-US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en-ID" altLang="en-US" sz="13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137 </a:t>
            </a:r>
            <a:r>
              <a:rPr lang="en-ID" altLang="en-US" sz="130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3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  <a:endParaRPr lang="en-US" altLang="en-US" sz="13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35080" y="2609850"/>
            <a:ext cx="2118120" cy="2503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tIns="22860" rIns="45720" bIns="22860"/>
          <a:lstStyle/>
          <a:p>
            <a:pPr marL="177800" indent="-177800">
              <a:buFontTx/>
              <a:buAutoNum type="arabicPeriod"/>
              <a:defRPr/>
            </a:pP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 yang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RISPAM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dgn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&gt;75% : 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lang="en-ID" altLang="en-US" sz="105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 marL="177800" indent="-177800">
              <a:buFontTx/>
              <a:buAutoNum type="arabicPeriod"/>
              <a:defRPr/>
            </a:pP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 yang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RISPAM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dgn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&lt;75% : 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176 </a:t>
            </a:r>
            <a:r>
              <a:rPr lang="en-ID" altLang="en-US" sz="105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 marL="177800" indent="-177800">
              <a:buFontTx/>
              <a:buAutoNum type="arabicPeriod"/>
              <a:defRPr/>
            </a:pP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 yang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RISPAM : 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</a:t>
            </a:r>
            <a:r>
              <a:rPr lang="en-ID" altLang="en-US" sz="105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 marL="177800" indent="-177800">
              <a:buFontTx/>
              <a:buAutoNum type="arabicPeriod"/>
              <a:defRPr/>
            </a:pP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05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 yang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ID" altLang="en-US" sz="105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id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142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05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05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>
              <a:defRPr/>
            </a:pPr>
            <a:endParaRPr lang="en-ID" altLang="en-US" sz="900" b="1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7800" indent="-177800">
              <a:buFontTx/>
              <a:buAutoNum type="arabicPeriod"/>
              <a:defRPr/>
            </a:pPr>
            <a:endParaRPr lang="en-US" altLang="en-US" sz="90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56772" y="2609850"/>
            <a:ext cx="2053828" cy="2503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45720" tIns="22860" rIns="45720" bIns="22860"/>
          <a:lstStyle/>
          <a:p>
            <a:pPr marL="177800" indent="-177800">
              <a:buFont typeface="+mj-lt"/>
              <a:buAutoNum type="arabicPeriod"/>
              <a:defRPr/>
            </a:pPr>
            <a:r>
              <a:rPr lang="en-ID" altLang="en-US" sz="11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1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1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ID" altLang="en-US" sz="11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kerawanan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sanitasi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SSK : 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194 </a:t>
            </a:r>
            <a:r>
              <a:rPr lang="en-ID" altLang="en-US" sz="110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 marL="177800" indent="-177800">
              <a:buFont typeface="+mj-lt"/>
              <a:buAutoNum type="arabicPeriod"/>
              <a:defRPr/>
            </a:pPr>
            <a:r>
              <a:rPr lang="en-ID" altLang="en-US" sz="1100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yang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rawan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sanitasi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1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SSK : 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158 </a:t>
            </a:r>
            <a:r>
              <a:rPr lang="en-ID" altLang="en-US" sz="110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</a:p>
          <a:p>
            <a:pPr marL="177800" indent="-177800">
              <a:buFont typeface="+mj-lt"/>
              <a:buAutoNum type="arabicPeriod"/>
              <a:defRPr/>
            </a:pPr>
            <a:r>
              <a:rPr lang="en-ID" altLang="en-US" sz="1100" kern="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</a:t>
            </a:r>
            <a:r>
              <a:rPr lang="id-ID" altLang="en-US" sz="1100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</a:t>
            </a:r>
            <a:r>
              <a:rPr lang="en-ID" altLang="en-US" sz="1100" b="1" kern="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ID" altLang="en-US" sz="1100" b="1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altLang="en-US" sz="1100" b="1" kern="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altLang="en-US" sz="1100" b="1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SSK : 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en-ID" altLang="en-US" sz="1100" b="1" kern="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altLang="en-US" sz="1100" b="1" kern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</a:t>
            </a:r>
            <a:endParaRPr lang="en-US" altLang="en-US" sz="1100" kern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482219" y="1219200"/>
            <a:ext cx="1689981" cy="1289469"/>
            <a:chOff x="637222" y="2309157"/>
            <a:chExt cx="1536590" cy="1289539"/>
          </a:xfrm>
        </p:grpSpPr>
        <p:pic>
          <p:nvPicPr>
            <p:cNvPr id="11289" name="Picture 3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" y="2309157"/>
              <a:ext cx="1219200" cy="1206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66"/>
            <p:cNvSpPr txBox="1">
              <a:spLocks noChangeArrowheads="1"/>
            </p:cNvSpPr>
            <p:nvPr/>
          </p:nvSpPr>
          <p:spPr bwMode="auto">
            <a:xfrm>
              <a:off x="802212" y="3260124"/>
              <a:ext cx="1371600" cy="33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827214">
                <a:defRPr/>
              </a:pPr>
              <a:r>
                <a:rPr lang="en-US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KLASTER </a:t>
              </a:r>
              <a:r>
                <a:rPr lang="id-ID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endParaRPr lang="en-US" altLang="ko-KR" sz="16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2895600" y="1219200"/>
            <a:ext cx="1316831" cy="1254125"/>
            <a:chOff x="594360" y="2304394"/>
            <a:chExt cx="1371600" cy="1254194"/>
          </a:xfrm>
        </p:grpSpPr>
        <p:pic>
          <p:nvPicPr>
            <p:cNvPr id="11287" name="Picture 3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335" y="2304394"/>
              <a:ext cx="1206500" cy="121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66"/>
            <p:cNvSpPr txBox="1">
              <a:spLocks noChangeArrowheads="1"/>
            </p:cNvSpPr>
            <p:nvPr/>
          </p:nvSpPr>
          <p:spPr bwMode="auto">
            <a:xfrm>
              <a:off x="594360" y="3218843"/>
              <a:ext cx="1371600" cy="3397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827214">
                <a:defRPr/>
              </a:pPr>
              <a:r>
                <a:rPr lang="en-US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KLASTER B</a:t>
              </a: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6713935" y="1295400"/>
            <a:ext cx="1515665" cy="1219317"/>
            <a:chOff x="594360" y="2309157"/>
            <a:chExt cx="1371600" cy="1316498"/>
          </a:xfrm>
        </p:grpSpPr>
        <p:pic>
          <p:nvPicPr>
            <p:cNvPr id="11285" name="Picture 4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747" y="2309157"/>
              <a:ext cx="1193800" cy="1206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Box 66"/>
            <p:cNvSpPr txBox="1">
              <a:spLocks noChangeArrowheads="1"/>
            </p:cNvSpPr>
            <p:nvPr/>
          </p:nvSpPr>
          <p:spPr bwMode="auto">
            <a:xfrm>
              <a:off x="594360" y="3260118"/>
              <a:ext cx="1371600" cy="3655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827214">
                <a:defRPr/>
              </a:pPr>
              <a:r>
                <a:rPr lang="en-US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KLASTER </a:t>
              </a:r>
              <a:r>
                <a:rPr lang="id-ID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  <a:endParaRPr lang="en-US" altLang="ko-KR" sz="16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838200" y="1219199"/>
            <a:ext cx="1524000" cy="1289468"/>
            <a:chOff x="594360" y="2309157"/>
            <a:chExt cx="1371600" cy="1289538"/>
          </a:xfrm>
        </p:grpSpPr>
        <p:pic>
          <p:nvPicPr>
            <p:cNvPr id="11283" name="Picture 4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397" y="2309157"/>
              <a:ext cx="1219200" cy="1206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66"/>
            <p:cNvSpPr txBox="1">
              <a:spLocks noChangeArrowheads="1"/>
            </p:cNvSpPr>
            <p:nvPr/>
          </p:nvSpPr>
          <p:spPr bwMode="auto">
            <a:xfrm>
              <a:off x="594360" y="3260123"/>
              <a:ext cx="1371600" cy="33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827214">
                <a:defRPr/>
              </a:pPr>
              <a:r>
                <a:rPr lang="en-US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KLASTER </a:t>
              </a:r>
              <a:r>
                <a:rPr lang="id-ID" altLang="ko-KR" sz="1600" b="1" dirty="0">
                  <a:solidFill>
                    <a:srgbClr val="20386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endParaRPr lang="en-US" altLang="ko-KR" sz="16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275" name="Title 7"/>
          <p:cNvSpPr>
            <a:spLocks noGrp="1"/>
          </p:cNvSpPr>
          <p:nvPr>
            <p:ph type="title"/>
          </p:nvPr>
        </p:nvSpPr>
        <p:spPr>
          <a:xfrm>
            <a:off x="1562100" y="76200"/>
            <a:ext cx="7886700" cy="3651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d-ID" altLang="id-ID" sz="3600" dirty="0"/>
              <a:t>Prioritas Kegiatan 2020-2024</a:t>
            </a:r>
            <a:endParaRPr lang="id-ID" altLang="id-ID" sz="3600" dirty="0">
              <a:solidFill>
                <a:srgbClr val="1C6256"/>
              </a:solidFill>
            </a:endParaRPr>
          </a:p>
        </p:txBody>
      </p:sp>
      <p:pic>
        <p:nvPicPr>
          <p:cNvPr id="11276" name="Rectangle 47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638800"/>
            <a:ext cx="66960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" name="Elbow Connector 48"/>
          <p:cNvCxnSpPr/>
          <p:nvPr/>
        </p:nvCxnSpPr>
        <p:spPr>
          <a:xfrm rot="16200000" flipH="1">
            <a:off x="2912864" y="4189216"/>
            <a:ext cx="514350" cy="2499122"/>
          </a:xfrm>
          <a:prstGeom prst="bentConnector3">
            <a:avLst>
              <a:gd name="adj1" fmla="val 50000"/>
            </a:avLst>
          </a:prstGeom>
          <a:ln w="38100">
            <a:solidFill>
              <a:srgbClr val="1C625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/>
          <p:nvPr/>
        </p:nvCxnSpPr>
        <p:spPr>
          <a:xfrm rot="16200000" flipH="1">
            <a:off x="3696295" y="4972647"/>
            <a:ext cx="514350" cy="932260"/>
          </a:xfrm>
          <a:prstGeom prst="bentConnector3">
            <a:avLst>
              <a:gd name="adj1" fmla="val 50000"/>
            </a:avLst>
          </a:prstGeom>
          <a:ln w="38100">
            <a:solidFill>
              <a:srgbClr val="1C625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/>
          <p:nvPr/>
        </p:nvCxnSpPr>
        <p:spPr>
          <a:xfrm rot="5400000">
            <a:off x="4563070" y="5038132"/>
            <a:ext cx="514350" cy="801290"/>
          </a:xfrm>
          <a:prstGeom prst="bentConnector3">
            <a:avLst>
              <a:gd name="adj1" fmla="val 50000"/>
            </a:avLst>
          </a:prstGeom>
          <a:ln w="38100">
            <a:solidFill>
              <a:srgbClr val="1C625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rot="5400000">
            <a:off x="5424487" y="4176713"/>
            <a:ext cx="514350" cy="2524125"/>
          </a:xfrm>
          <a:prstGeom prst="bentConnector3">
            <a:avLst>
              <a:gd name="adj1" fmla="val 50000"/>
            </a:avLst>
          </a:prstGeom>
          <a:ln w="38100">
            <a:solidFill>
              <a:srgbClr val="1C625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717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/>
        </p:nvSpPr>
        <p:spPr>
          <a:xfrm>
            <a:off x="4396097" y="0"/>
            <a:ext cx="351807" cy="235506"/>
          </a:xfrm>
          <a:custGeom>
            <a:avLst/>
            <a:gdLst>
              <a:gd name="connsiteX0" fmla="*/ 0 w 469076"/>
              <a:gd name="connsiteY0" fmla="*/ 0 h 235506"/>
              <a:gd name="connsiteX1" fmla="*/ 468725 w 469076"/>
              <a:gd name="connsiteY1" fmla="*/ 0 h 235506"/>
              <a:gd name="connsiteX2" fmla="*/ 469076 w 469076"/>
              <a:gd name="connsiteY2" fmla="*/ 15696 h 235506"/>
              <a:gd name="connsiteX3" fmla="*/ 388246 w 469076"/>
              <a:gd name="connsiteY3" fmla="*/ 177521 h 235506"/>
              <a:gd name="connsiteX4" fmla="*/ 56303 w 469076"/>
              <a:gd name="connsiteY4" fmla="*/ 155872 h 235506"/>
              <a:gd name="connsiteX5" fmla="*/ 454 w 469076"/>
              <a:gd name="connsiteY5" fmla="*/ 28313 h 235506"/>
              <a:gd name="connsiteX6" fmla="*/ 0 w 469076"/>
              <a:gd name="connsiteY6" fmla="*/ 0 h 23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076" h="235506">
                <a:moveTo>
                  <a:pt x="0" y="0"/>
                </a:moveTo>
                <a:lnTo>
                  <a:pt x="468725" y="0"/>
                </a:lnTo>
                <a:lnTo>
                  <a:pt x="469076" y="15696"/>
                </a:lnTo>
                <a:cubicBezTo>
                  <a:pt x="464765" y="75772"/>
                  <a:pt x="437822" y="134224"/>
                  <a:pt x="388246" y="177521"/>
                </a:cubicBezTo>
                <a:cubicBezTo>
                  <a:pt x="289094" y="264116"/>
                  <a:pt x="142522" y="251127"/>
                  <a:pt x="56303" y="155872"/>
                </a:cubicBezTo>
                <a:cubicBezTo>
                  <a:pt x="23971" y="118528"/>
                  <a:pt x="5582" y="73877"/>
                  <a:pt x="454" y="28313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99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="" xmlns:a16="http://schemas.microsoft.com/office/drawing/2014/main" id="{026667D3-3031-428C-8349-7797A7FEBA09}"/>
              </a:ext>
            </a:extLst>
          </p:cNvPr>
          <p:cNvSpPr txBox="1">
            <a:spLocks/>
          </p:cNvSpPr>
          <p:nvPr/>
        </p:nvSpPr>
        <p:spPr>
          <a:xfrm>
            <a:off x="-20782" y="254159"/>
            <a:ext cx="9144000" cy="8509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altLang="id-ID" sz="2400" b="1" dirty="0">
                <a:latin typeface="Myriad Pro" panose="020B0503030403020204" pitchFamily="34" charset="0"/>
              </a:rPr>
              <a:t>KEBIJAKAN PRIORITAS PROGRAM TA. 2020</a:t>
            </a:r>
          </a:p>
          <a:p>
            <a:pPr algn="ctr"/>
            <a:r>
              <a:rPr lang="id-ID" altLang="id-ID" sz="2000" b="1" dirty="0">
                <a:latin typeface="Myriad Pro" panose="020B0503030403020204" pitchFamily="34" charset="0"/>
              </a:rPr>
              <a:t>RANCANGAN PROGRAM TA. 2020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32" y="1105059"/>
            <a:ext cx="7522768" cy="55316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56301" y="6065126"/>
            <a:ext cx="190689" cy="45480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285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F07C15B-C97F-425A-9E29-8529A154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9" y="0"/>
            <a:ext cx="9149159" cy="68579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42A4BF-6960-43D7-A15E-774DD072D4C4}"/>
              </a:ext>
            </a:extLst>
          </p:cNvPr>
          <p:cNvSpPr/>
          <p:nvPr/>
        </p:nvSpPr>
        <p:spPr>
          <a:xfrm>
            <a:off x="0" y="2146342"/>
            <a:ext cx="1139869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05D61FE-D860-4347-8293-3F8F177AF7F3}"/>
              </a:ext>
            </a:extLst>
          </p:cNvPr>
          <p:cNvSpPr txBox="1"/>
          <p:nvPr/>
        </p:nvSpPr>
        <p:spPr>
          <a:xfrm>
            <a:off x="1160667" y="2199382"/>
            <a:ext cx="669156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PENANGANAN PERMUKIMAN KUMUH 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88" y="2238675"/>
            <a:ext cx="6254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5400" b="1" dirty="0" smtClean="0">
                <a:solidFill>
                  <a:srgbClr val="0193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US" sz="5400" b="1" dirty="0">
              <a:solidFill>
                <a:srgbClr val="0193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56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>
            <a:extLst>
              <a:ext uri="{FF2B5EF4-FFF2-40B4-BE49-F238E27FC236}">
                <a16:creationId xmlns="" xmlns:a16="http://schemas.microsoft.com/office/drawing/2014/main" id="{3F55E493-B01B-524C-A1CA-32027E293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>
            <a:extLst>
              <a:ext uri="{FF2B5EF4-FFF2-40B4-BE49-F238E27FC236}">
                <a16:creationId xmlns="" xmlns:a16="http://schemas.microsoft.com/office/drawing/2014/main" id="{44E30809-162A-5041-97FD-45E7FD7CCD80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1208088"/>
            <a:ext cx="4924426" cy="5454650"/>
            <a:chOff x="1828482" y="895982"/>
            <a:chExt cx="6565968" cy="5454493"/>
          </a:xfrm>
        </p:grpSpPr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1F2AF5FA-CBB0-7248-9D6E-CC42CF663F48}"/>
                </a:ext>
              </a:extLst>
            </p:cNvPr>
            <p:cNvSpPr/>
            <p:nvPr/>
          </p:nvSpPr>
          <p:spPr>
            <a:xfrm>
              <a:off x="1828482" y="5044000"/>
              <a:ext cx="6565968" cy="1306475"/>
            </a:xfrm>
            <a:prstGeom prst="rect">
              <a:avLst/>
            </a:prstGeom>
            <a:solidFill>
              <a:srgbClr val="00B0F0">
                <a:alpha val="64000"/>
              </a:srgb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/>
            </a:p>
          </p:txBody>
        </p:sp>
        <p:sp>
          <p:nvSpPr>
            <p:cNvPr id="79" name="AutoShape 50">
              <a:extLst>
                <a:ext uri="{FF2B5EF4-FFF2-40B4-BE49-F238E27FC236}">
                  <a16:creationId xmlns="" xmlns:a16="http://schemas.microsoft.com/office/drawing/2014/main" id="{0CB67A98-1C81-8843-AD8F-CAA590436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551" y="1853216"/>
              <a:ext cx="3246470" cy="65720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eaLnBrk="1" hangingPunct="1">
                <a:defRPr/>
              </a:pPr>
              <a:r>
                <a:rPr lang="en-US" altLang="en-US" sz="1200" b="1" dirty="0">
                  <a:latin typeface="Arial" pitchFamily="34" charset="0"/>
                  <a:ea typeface="PMingLiU" pitchFamily="18" charset="-120"/>
                  <a:cs typeface="Arial" pitchFamily="34" charset="0"/>
                </a:rPr>
                <a:t>PP NO. 14 TAHUN 2016  TENTANG  </a:t>
              </a:r>
              <a:r>
                <a:rPr lang="en-US" altLang="en-US" sz="1050" dirty="0">
                  <a:latin typeface="Arial" pitchFamily="34" charset="0"/>
                  <a:ea typeface="PMingLiU" pitchFamily="18" charset="-120"/>
                  <a:cs typeface="Arial" pitchFamily="34" charset="0"/>
                </a:rPr>
                <a:t>PENYELENGGARAAN PERUMAHAN DAN KAWASAN PERMUKIMAN</a:t>
              </a:r>
              <a:endParaRPr lang="en-US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30" name="AutoShape 41">
              <a:extLst>
                <a:ext uri="{FF2B5EF4-FFF2-40B4-BE49-F238E27FC236}">
                  <a16:creationId xmlns="" xmlns:a16="http://schemas.microsoft.com/office/drawing/2014/main" id="{F364A6DB-E16E-964C-B771-1522AEE80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285" y="5469862"/>
              <a:ext cx="2749928" cy="77961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SK BUPATI/WALIKOTA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tentang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Penetapan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Lokasi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Perumahan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dan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Permukiman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endParaRPr lang="en-US" altLang="en-US" sz="36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endParaRPr>
            </a:p>
          </p:txBody>
        </p:sp>
        <p:sp>
          <p:nvSpPr>
            <p:cNvPr id="82" name="AutoShape 28">
              <a:extLst>
                <a:ext uri="{FF2B5EF4-FFF2-40B4-BE49-F238E27FC236}">
                  <a16:creationId xmlns="" xmlns:a16="http://schemas.microsoft.com/office/drawing/2014/main" id="{99CCEEBE-7D5B-2C44-B6FD-BB424D130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551" y="2819976"/>
              <a:ext cx="3233770" cy="75404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 eaLnBrk="1" hangingPunct="1">
                <a:defRPr/>
              </a:pPr>
              <a:r>
                <a:rPr lang="en-US" altLang="en-US" sz="1200" b="1" dirty="0">
                  <a:latin typeface="Arial" pitchFamily="34" charset="0"/>
                  <a:ea typeface="PMingLiU" pitchFamily="18" charset="-120"/>
                  <a:cs typeface="Arial" pitchFamily="34" charset="0"/>
                </a:rPr>
                <a:t>PERMEN PUPR NOMOR 14/2018 </a:t>
              </a:r>
            </a:p>
            <a:p>
              <a:pPr algn="ctr" eaLnBrk="1" hangingPunct="1">
                <a:defRPr/>
              </a:pPr>
              <a:r>
                <a:rPr lang="en-US" altLang="en-US" sz="1050" dirty="0">
                  <a:latin typeface="Arial" pitchFamily="34" charset="0"/>
                  <a:ea typeface="PMingLiU" pitchFamily="18" charset="-120"/>
                  <a:cs typeface="Arial" pitchFamily="34" charset="0"/>
                </a:rPr>
                <a:t>TENTANG PENINGKATAN KUALITAS PERUMAHAN KUMUH DAN PERMUKIMAN KUMUH</a:t>
              </a:r>
              <a:endParaRPr lang="en-US" altLang="en-US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32" name="AutoShape 27">
              <a:extLst>
                <a:ext uri="{FF2B5EF4-FFF2-40B4-BE49-F238E27FC236}">
                  <a16:creationId xmlns="" xmlns:a16="http://schemas.microsoft.com/office/drawing/2014/main" id="{CE688A4C-58E2-A642-A935-680431095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7280" y="4033277"/>
              <a:ext cx="3980466" cy="77426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PERATURAN DAERAH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tentang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Pencegahan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dan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Peningkatan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Kualitas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terhadap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Perumahan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dan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Permukiman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endParaRPr lang="en-US" altLang="en-US" sz="36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endParaRPr>
            </a:p>
          </p:txBody>
        </p:sp>
        <p:cxnSp>
          <p:nvCxnSpPr>
            <p:cNvPr id="13333" name="AutoShape 25">
              <a:extLst>
                <a:ext uri="{FF2B5EF4-FFF2-40B4-BE49-F238E27FC236}">
                  <a16:creationId xmlns="" xmlns:a16="http://schemas.microsoft.com/office/drawing/2014/main" id="{4C2275AA-0EDA-9B45-A35A-8F4131B0F4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-5400000">
              <a:off x="4520253" y="4431127"/>
              <a:ext cx="665757" cy="1411702"/>
            </a:xfrm>
            <a:prstGeom prst="bentConnector3">
              <a:avLst>
                <a:gd name="adj1" fmla="val 39532"/>
              </a:avLst>
            </a:prstGeom>
            <a:noFill/>
            <a:ln w="19050">
              <a:solidFill>
                <a:srgbClr val="000000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34" name="AutoShape 10">
              <a:extLst>
                <a:ext uri="{FF2B5EF4-FFF2-40B4-BE49-F238E27FC236}">
                  <a16:creationId xmlns="" xmlns:a16="http://schemas.microsoft.com/office/drawing/2014/main" id="{1196DF4C-F036-B342-90EE-5689BC22D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316" y="5469862"/>
              <a:ext cx="3149632" cy="77961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PERATURAN BUPATI/WALIKOTA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tentang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Rencana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Penanganan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Perumahan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dan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Permukiman</a:t>
              </a:r>
              <a:r>
                <a:rPr lang="en-US" altLang="en-US" sz="1100" b="1" dirty="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 </a:t>
              </a:r>
              <a:r>
                <a:rPr lang="en-US" altLang="en-US" sz="1100" b="1" dirty="0" err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Kumuh</a:t>
              </a:r>
              <a:endParaRPr lang="en-US" altLang="en-US" sz="36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endParaRPr>
            </a:p>
          </p:txBody>
        </p:sp>
        <p:cxnSp>
          <p:nvCxnSpPr>
            <p:cNvPr id="13335" name="AutoShape 8">
              <a:extLst>
                <a:ext uri="{FF2B5EF4-FFF2-40B4-BE49-F238E27FC236}">
                  <a16:creationId xmlns="" xmlns:a16="http://schemas.microsoft.com/office/drawing/2014/main" id="{91D49D8F-F2FA-1248-9BB9-FACBBC93A9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5915575" y="4452948"/>
              <a:ext cx="663616" cy="1370198"/>
            </a:xfrm>
            <a:prstGeom prst="bentConnector3">
              <a:avLst>
                <a:gd name="adj1" fmla="val 39319"/>
              </a:avLst>
            </a:prstGeom>
            <a:noFill/>
            <a:ln w="19050">
              <a:solidFill>
                <a:srgbClr val="000000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6" name="Straight Arrow Connector 97">
              <a:extLst>
                <a:ext uri="{FF2B5EF4-FFF2-40B4-BE49-F238E27FC236}">
                  <a16:creationId xmlns="" xmlns:a16="http://schemas.microsoft.com/office/drawing/2014/main" id="{6A2E56E2-BB78-8E48-B82A-E78D3CBCFE2B}"/>
                </a:ext>
              </a:extLst>
            </p:cNvPr>
            <p:cNvCxnSpPr>
              <a:cxnSpLocks noChangeShapeType="1"/>
              <a:endCxn id="13330" idx="3"/>
            </p:cNvCxnSpPr>
            <p:nvPr/>
          </p:nvCxnSpPr>
          <p:spPr bwMode="auto">
            <a:xfrm rot="10800000">
              <a:off x="4883214" y="5859667"/>
              <a:ext cx="298103" cy="28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Straight Connector 98">
              <a:extLst>
                <a:ext uri="{FF2B5EF4-FFF2-40B4-BE49-F238E27FC236}">
                  <a16:creationId xmlns="" xmlns:a16="http://schemas.microsoft.com/office/drawing/2014/main" id="{89AD565D-DB4A-A541-A2CC-59DF2045F3D1}"/>
                </a:ext>
              </a:extLst>
            </p:cNvPr>
            <p:cNvCxnSpPr/>
            <p:nvPr/>
          </p:nvCxnSpPr>
          <p:spPr>
            <a:xfrm>
              <a:off x="4573299" y="1294433"/>
              <a:ext cx="11525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38" name="Straight Arrow Connector 99">
              <a:extLst>
                <a:ext uri="{FF2B5EF4-FFF2-40B4-BE49-F238E27FC236}">
                  <a16:creationId xmlns="" xmlns:a16="http://schemas.microsoft.com/office/drawing/2014/main" id="{E07DFC25-12C7-E748-A48B-5357A99541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71416" y="1464306"/>
              <a:ext cx="0" cy="36000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9" name="Straight Arrow Connector 104">
              <a:extLst>
                <a:ext uri="{FF2B5EF4-FFF2-40B4-BE49-F238E27FC236}">
                  <a16:creationId xmlns="" xmlns:a16="http://schemas.microsoft.com/office/drawing/2014/main" id="{040EED1C-2683-3746-89A4-BA5388986FC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971416" y="3633540"/>
              <a:ext cx="0" cy="14105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0" name="Straight Arrow Connector 108">
              <a:extLst>
                <a:ext uri="{FF2B5EF4-FFF2-40B4-BE49-F238E27FC236}">
                  <a16:creationId xmlns="" xmlns:a16="http://schemas.microsoft.com/office/drawing/2014/main" id="{180127A5-3F64-6E43-AEFD-CB251440C8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3818180" y="2658803"/>
              <a:ext cx="297159" cy="931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1" name="AutoShape 51">
              <a:extLst>
                <a:ext uri="{FF2B5EF4-FFF2-40B4-BE49-F238E27FC236}">
                  <a16:creationId xmlns="" xmlns:a16="http://schemas.microsoft.com/office/drawing/2014/main" id="{C539E92F-E4D8-7E4D-89CE-88771B579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552" y="895982"/>
              <a:ext cx="3252334" cy="568325"/>
            </a:xfrm>
            <a:prstGeom prst="roundRect">
              <a:avLst>
                <a:gd name="adj" fmla="val 16667"/>
              </a:avLst>
            </a:prstGeom>
            <a:solidFill>
              <a:srgbClr val="FFC00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UU 1/2011 </a:t>
              </a:r>
              <a:endParaRPr lang="en-US" altLang="en-US" sz="140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>
                  <a:latin typeface="Arial" panose="020B0604020202020204" pitchFamily="34" charset="0"/>
                  <a:ea typeface="PMingLiU" panose="02020500000000000000" pitchFamily="18" charset="-120"/>
                  <a:cs typeface="Arial" panose="020B0604020202020204" pitchFamily="34" charset="0"/>
                </a:rPr>
                <a:t>TENTANG PERUMAHAN DAN KAWASAN PERMUKIMAN</a:t>
              </a:r>
              <a:endParaRPr lang="en-US" altLang="en-US" sz="360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="" xmlns:a16="http://schemas.microsoft.com/office/drawing/2014/main" id="{1B22EC00-DCB0-6542-9F2D-E5E93FF9D096}"/>
                </a:ext>
              </a:extLst>
            </p:cNvPr>
            <p:cNvCxnSpPr>
              <a:cxnSpLocks/>
            </p:cNvCxnSpPr>
            <p:nvPr/>
          </p:nvCxnSpPr>
          <p:spPr>
            <a:xfrm>
              <a:off x="5725836" y="1294433"/>
              <a:ext cx="0" cy="2736771"/>
            </a:xfrm>
            <a:prstGeom prst="straightConnector1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43" name="Straight Arrow Connector 109">
              <a:extLst>
                <a:ext uri="{FF2B5EF4-FFF2-40B4-BE49-F238E27FC236}">
                  <a16:creationId xmlns="" xmlns:a16="http://schemas.microsoft.com/office/drawing/2014/main" id="{EF9CFEFD-FFB5-D24D-8502-CE066F0DC7A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35016" y="3633541"/>
              <a:ext cx="0" cy="39759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2" name="Straight Connector 111">
            <a:extLst>
              <a:ext uri="{FF2B5EF4-FFF2-40B4-BE49-F238E27FC236}">
                <a16:creationId xmlns="" xmlns:a16="http://schemas.microsoft.com/office/drawing/2014/main" id="{B27ACD7D-A8F9-2145-920F-08BAEF1A0C9E}"/>
              </a:ext>
            </a:extLst>
          </p:cNvPr>
          <p:cNvCxnSpPr/>
          <p:nvPr/>
        </p:nvCxnSpPr>
        <p:spPr>
          <a:xfrm>
            <a:off x="417910" y="3962400"/>
            <a:ext cx="843915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="" xmlns:a16="http://schemas.microsoft.com/office/drawing/2014/main" id="{DEE68C36-B95E-2E41-A59B-A513074FD522}"/>
              </a:ext>
            </a:extLst>
          </p:cNvPr>
          <p:cNvCxnSpPr/>
          <p:nvPr/>
        </p:nvCxnSpPr>
        <p:spPr>
          <a:xfrm>
            <a:off x="417910" y="5257800"/>
            <a:ext cx="843915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1DF644C9-01FE-E840-894B-126AD517D55D}"/>
              </a:ext>
            </a:extLst>
          </p:cNvPr>
          <p:cNvSpPr/>
          <p:nvPr/>
        </p:nvSpPr>
        <p:spPr>
          <a:xfrm>
            <a:off x="6248400" y="1262062"/>
            <a:ext cx="2677715" cy="5595938"/>
          </a:xfrm>
          <a:prstGeom prst="rect">
            <a:avLst/>
          </a:prstGeom>
          <a:solidFill>
            <a:srgbClr val="92D050">
              <a:alpha val="21000"/>
            </a:srgb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3319" name="Rectangle 16">
            <a:extLst>
              <a:ext uri="{FF2B5EF4-FFF2-40B4-BE49-F238E27FC236}">
                <a16:creationId xmlns="" xmlns:a16="http://schemas.microsoft.com/office/drawing/2014/main" id="{1D9EA7CA-1693-824E-90C0-48ACD10D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163" y="3962400"/>
            <a:ext cx="2738437" cy="12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Pendampingan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penyusunan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Perda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bagi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kabupaten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kota</a:t>
            </a:r>
            <a:endParaRPr lang="en-US" altLang="en-US" sz="1300" dirty="0"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Melakukan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penguatan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kelembagaan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POKJA PKP/FORUM PKP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dalam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koordinasi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penanganan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kumug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Kab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/Kota</a:t>
            </a:r>
            <a:endParaRPr lang="en-US" altLang="en-US" sz="1300" dirty="0"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3320" name="Rectangle 114">
            <a:extLst>
              <a:ext uri="{FF2B5EF4-FFF2-40B4-BE49-F238E27FC236}">
                <a16:creationId xmlns="" xmlns:a16="http://schemas.microsoft.com/office/drawing/2014/main" id="{265B113D-7152-554A-B41C-2B4785563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257800"/>
            <a:ext cx="2874169" cy="160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Pembentukan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BKM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dalam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rangka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pelibatan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masyarakat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dalam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tahap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identifikasi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penilaian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penyusunan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rencana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penanganan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pembentukan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KPP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untuk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pemeliharaan</a:t>
            </a:r>
            <a:endParaRPr lang="en-US" altLang="en-US" sz="1300" dirty="0"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Penguatan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kapasitas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masyarakat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melalui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pelatihan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endParaRPr lang="en-US" altLang="en-US" sz="1300" dirty="0"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3321" name="Rectangle 115">
            <a:extLst>
              <a:ext uri="{FF2B5EF4-FFF2-40B4-BE49-F238E27FC236}">
                <a16:creationId xmlns="" xmlns:a16="http://schemas.microsoft.com/office/drawing/2014/main" id="{5323C4D5-848D-EA47-B95C-BCD53060E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219" y="1371600"/>
            <a:ext cx="2516981" cy="160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Penyusunan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norma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standar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pedoman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kriteria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untuk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penanganan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permukiman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kumuh</a:t>
            </a:r>
            <a:endParaRPr lang="en-US" altLang="en-US" sz="1300" dirty="0"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Sosialisasi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NSPK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peningkatan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pemahaman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pemangku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kepentingan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dalam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penanganan</a:t>
            </a:r>
            <a:r>
              <a:rPr lang="en-US" altLang="en-US" sz="1300" dirty="0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en-US" sz="1300" dirty="0" err="1"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kumuh</a:t>
            </a:r>
            <a:endParaRPr lang="en-US" altLang="en-US" sz="1300" dirty="0"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" name="Group 122">
            <a:extLst>
              <a:ext uri="{FF2B5EF4-FFF2-40B4-BE49-F238E27FC236}">
                <a16:creationId xmlns="" xmlns:a16="http://schemas.microsoft.com/office/drawing/2014/main" id="{C319D742-5144-3D4B-BFA5-FB8B60D00998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984249"/>
            <a:chOff x="0" y="158749"/>
            <a:chExt cx="12204700" cy="983608"/>
          </a:xfrm>
        </p:grpSpPr>
        <p:grpSp>
          <p:nvGrpSpPr>
            <p:cNvPr id="4" name="Group 123">
              <a:extLst>
                <a:ext uri="{FF2B5EF4-FFF2-40B4-BE49-F238E27FC236}">
                  <a16:creationId xmlns="" xmlns:a16="http://schemas.microsoft.com/office/drawing/2014/main" id="{2D18F2FD-1313-CA4B-896F-3DD0838D26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8749"/>
              <a:ext cx="12204700" cy="568325"/>
              <a:chOff x="0" y="158750"/>
              <a:chExt cx="12204700" cy="568325"/>
            </a:xfrm>
          </p:grpSpPr>
          <p:sp>
            <p:nvSpPr>
              <p:cNvPr id="13325" name="Rectangle 3">
                <a:extLst>
                  <a:ext uri="{FF2B5EF4-FFF2-40B4-BE49-F238E27FC236}">
                    <a16:creationId xmlns="" xmlns:a16="http://schemas.microsoft.com/office/drawing/2014/main" id="{19DD9889-22E8-5A4F-98F9-30E724265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58750"/>
                <a:ext cx="923925" cy="56832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b="1" dirty="0">
                  <a:solidFill>
                    <a:srgbClr val="44536A"/>
                  </a:solidFill>
                </a:endParaRPr>
              </a:p>
            </p:txBody>
          </p:sp>
          <p:sp>
            <p:nvSpPr>
              <p:cNvPr id="13326" name="Rectangle 4">
                <a:extLst>
                  <a:ext uri="{FF2B5EF4-FFF2-40B4-BE49-F238E27FC236}">
                    <a16:creationId xmlns="" xmlns:a16="http://schemas.microsoft.com/office/drawing/2014/main" id="{00AD1E21-FA85-8144-A3C8-DE185F167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075" y="158750"/>
                <a:ext cx="11350625" cy="5683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3327" name="TextBox 12">
                <a:extLst>
                  <a:ext uri="{FF2B5EF4-FFF2-40B4-BE49-F238E27FC236}">
                    <a16:creationId xmlns="" xmlns:a16="http://schemas.microsoft.com/office/drawing/2014/main" id="{8EB5D612-ED17-AF47-82C8-44469C3D1C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1413" y="195263"/>
                <a:ext cx="10085387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8" tIns="45715" rIns="91428" bIns="45715">
                <a:spAutoFit/>
              </a:bodyPr>
              <a:lstStyle>
                <a:lvl1pPr defTabSz="74136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D" altLang="en-US" sz="2600" b="1">
                    <a:solidFill>
                      <a:schemeClr val="bg1"/>
                    </a:solidFill>
                  </a:rPr>
                  <a:t>PENANGANAN PERMUKIMAN KUMUH</a:t>
                </a:r>
              </a:p>
            </p:txBody>
          </p:sp>
        </p:grpSp>
        <p:sp>
          <p:nvSpPr>
            <p:cNvPr id="13324" name="Rectangle 3">
              <a:extLst>
                <a:ext uri="{FF2B5EF4-FFF2-40B4-BE49-F238E27FC236}">
                  <a16:creationId xmlns="" xmlns:a16="http://schemas.microsoft.com/office/drawing/2014/main" id="{36B45541-27EF-4947-81F4-755D73F09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6191" y="633967"/>
              <a:ext cx="5754684" cy="50839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id-ID" altLang="en-US" sz="1800" b="1">
                  <a:solidFill>
                    <a:srgbClr val="002060"/>
                  </a:solidFill>
                  <a:ea typeface="Avenir Next Condensed Medium" panose="020B0506020202020204" pitchFamily="34" charset="0"/>
                  <a:cs typeface="Avenir Next Condensed Medium" panose="020B0506020202020204" pitchFamily="34" charset="0"/>
                </a:rPr>
                <a:t>ASPEK NORMATIF PENANGANAN PERMUKIMAN KUMUH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18C13C6-8B89-46A6-B4EF-A278514AB4CE}"/>
              </a:ext>
            </a:extLst>
          </p:cNvPr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019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id-ID" sz="3200" b="1" dirty="0" smtClean="0">
                <a:latin typeface="Arial Narrow" pitchFamily="34" charset="0"/>
              </a:rPr>
              <a:t>PEMBENTUKAN FORUM POKJA PKP </a:t>
            </a:r>
            <a:endParaRPr lang="id-ID" sz="3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5C6089D-D40B-4DAF-96E7-8A02423EE0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95" b="2338"/>
          <a:stretch/>
        </p:blipFill>
        <p:spPr>
          <a:xfrm>
            <a:off x="-228600" y="0"/>
            <a:ext cx="9144000" cy="68580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="" xmlns:a16="http://schemas.microsoft.com/office/drawing/2014/main" id="{BAD3E3FB-C1AE-4649-9B1F-C7CE9F60F594}"/>
              </a:ext>
            </a:extLst>
          </p:cNvPr>
          <p:cNvSpPr/>
          <p:nvPr/>
        </p:nvSpPr>
        <p:spPr>
          <a:xfrm>
            <a:off x="2286000" y="3505200"/>
            <a:ext cx="2389239" cy="2396677"/>
          </a:xfrm>
          <a:prstGeom prst="ellipse">
            <a:avLst/>
          </a:prstGeom>
          <a:solidFill>
            <a:srgbClr val="FFFF00">
              <a:alpha val="30196"/>
            </a:srgbClr>
          </a:solidFill>
          <a:ln w="57150">
            <a:solidFill>
              <a:srgbClr val="019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DE2C6066-B131-4AEB-9D68-BCD3D91BE282}"/>
              </a:ext>
            </a:extLst>
          </p:cNvPr>
          <p:cNvSpPr/>
          <p:nvPr/>
        </p:nvSpPr>
        <p:spPr>
          <a:xfrm>
            <a:off x="5410200" y="3581400"/>
            <a:ext cx="3559598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POKJA PKP MURNI HANYA BERISIKAN UNSUR PEMERINTAH</a:t>
            </a: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/OPD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166688" marR="0" lvl="0" indent="-166688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Pokja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 Pusat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berisikan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K/L di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pusat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membidangi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</a:t>
            </a:r>
          </a:p>
          <a:p>
            <a:pPr marL="166688" marR="0" lvl="0" indent="-166688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Pokja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 </a:t>
            </a: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Provinsi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berisikan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OPD </a:t>
            </a: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provinsi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membidangi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</a:t>
            </a:r>
          </a:p>
          <a:p>
            <a:pPr marL="166688" marR="0" lvl="0" indent="-166688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Pokja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 </a:t>
            </a: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/Kota </a:t>
            </a:r>
            <a:r>
              <a:rPr lang="en-US" sz="13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berisikan</a:t>
            </a:r>
            <a:r>
              <a:rPr lang="en-US" sz="13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OPD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kota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membidangi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PKP</a:t>
            </a:r>
            <a:endParaRPr lang="en-US" sz="13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790" y="888355"/>
            <a:ext cx="367213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Penyelenggaraan PKP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daerah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membentuk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forum </a:t>
            </a:r>
            <a:r>
              <a:rPr lang="en-US" sz="1300" b="1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</a:t>
            </a:r>
            <a:endParaRPr lang="en-US" sz="1300" b="1" dirty="0">
              <a:solidFill>
                <a:srgbClr val="6C00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1300" b="1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perumahan</a:t>
            </a:r>
            <a:r>
              <a:rPr lang="en-US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300" b="1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kawasan</a:t>
            </a:r>
            <a:r>
              <a:rPr lang="en-US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b="1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permukiman</a:t>
            </a:r>
            <a:r>
              <a:rPr lang="en-US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(UU 1/2011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131 </a:t>
            </a:r>
            <a:r>
              <a:rPr lang="en-US" sz="1300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ayat</a:t>
            </a:r>
            <a:r>
              <a:rPr lang="en-US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&amp; 3)</a:t>
            </a:r>
            <a:endParaRPr lang="id-ID" sz="1300" dirty="0">
              <a:solidFill>
                <a:srgbClr val="6C00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AU" sz="1300" dirty="0">
              <a:solidFill>
                <a:srgbClr val="6C00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id-ID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Lembaga yang menggoordinasikan pengembangan kawasan permukiman merupakan </a:t>
            </a:r>
            <a:r>
              <a:rPr lang="id-ID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 kerja </a:t>
            </a:r>
            <a:r>
              <a:rPr lang="en-US" sz="1300" b="1" dirty="0" err="1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</a:t>
            </a:r>
            <a:r>
              <a:rPr lang="en-US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300" b="1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perumahan dan kawasan permukiman </a:t>
            </a:r>
            <a:r>
              <a:rPr lang="id-ID" sz="1300" dirty="0">
                <a:solidFill>
                  <a:srgbClr val="6C0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(PP No.14/2016 Pasal 54 ayat (3)</a:t>
            </a:r>
            <a:endParaRPr lang="en-US" sz="1300" dirty="0">
              <a:solidFill>
                <a:srgbClr val="6C00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E8A541E-EECE-41F1-BAAF-7BE8B9E8AC4A}"/>
              </a:ext>
            </a:extLst>
          </p:cNvPr>
          <p:cNvSpPr txBox="1"/>
          <p:nvPr/>
        </p:nvSpPr>
        <p:spPr>
          <a:xfrm>
            <a:off x="3129362" y="6400800"/>
            <a:ext cx="60146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50" dirty="0"/>
              <a:t>Sumber: Analisis berdasarkan UU Nomor 1 Tahun 2011 Pasal 131 dan PP Nomor 14 Tahun 2016 Pasal 54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C45A9C5A-D1C2-4069-A725-2E617D2332EB}"/>
              </a:ext>
            </a:extLst>
          </p:cNvPr>
          <p:cNvSpPr/>
          <p:nvPr/>
        </p:nvSpPr>
        <p:spPr>
          <a:xfrm>
            <a:off x="2762862" y="5421868"/>
            <a:ext cx="1391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Swis721 Lt BT" panose="020B04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POKJA PKP </a:t>
            </a:r>
            <a:endParaRPr lang="id-ID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BCFE1E79-A7CD-4F2C-9CE1-7D8F164B1204}"/>
              </a:ext>
            </a:extLst>
          </p:cNvPr>
          <p:cNvSpPr/>
          <p:nvPr/>
        </p:nvSpPr>
        <p:spPr>
          <a:xfrm>
            <a:off x="1637068" y="1901535"/>
            <a:ext cx="1391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dirty="0">
                <a:latin typeface="Swis721 Lt BT" panose="020B04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FORUM PKP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>
            <a:extLst>
              <a:ext uri="{FF2B5EF4-FFF2-40B4-BE49-F238E27FC236}">
                <a16:creationId xmlns="" xmlns:a16="http://schemas.microsoft.com/office/drawing/2014/main" id="{EFE4AECB-B8C1-2C43-842D-246B28E76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46E4625-8C57-5245-A5E1-2A7459DA7B4A}"/>
              </a:ext>
            </a:extLst>
          </p:cNvPr>
          <p:cNvGrpSpPr>
            <a:grpSpLocks/>
          </p:cNvGrpSpPr>
          <p:nvPr/>
        </p:nvGrpSpPr>
        <p:grpSpPr bwMode="auto">
          <a:xfrm>
            <a:off x="0" y="762000"/>
            <a:ext cx="5029200" cy="6002339"/>
            <a:chOff x="793247" y="597871"/>
            <a:chExt cx="6706110" cy="6134717"/>
          </a:xfrm>
        </p:grpSpPr>
        <p:sp>
          <p:nvSpPr>
            <p:cNvPr id="59" name="Rounded Rectangle 18">
              <a:extLst>
                <a:ext uri="{FF2B5EF4-FFF2-40B4-BE49-F238E27FC236}">
                  <a16:creationId xmlns="" xmlns:a16="http://schemas.microsoft.com/office/drawing/2014/main" id="{7A578FF9-A179-8A42-9733-9FE07A08AA22}"/>
                </a:ext>
              </a:extLst>
            </p:cNvPr>
            <p:cNvSpPr/>
            <p:nvPr/>
          </p:nvSpPr>
          <p:spPr>
            <a:xfrm>
              <a:off x="793247" y="2622766"/>
              <a:ext cx="2289349" cy="2235822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75000"/>
              </a:schemeClr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b="1" kern="0" dirty="0">
                  <a:solidFill>
                    <a:schemeClr val="bg1"/>
                  </a:solidFill>
                  <a:latin typeface="+mn-lt"/>
                </a:rPr>
                <a:t>PENCEGAHAN &amp; PENINGKATAN KUALITAS PERUMAHAN KUMUH &amp; PERMUKIMAN KUMUH</a:t>
              </a:r>
              <a:endParaRPr lang="id-ID" b="1" kern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8" name="Rounded Rectangle 21">
              <a:extLst>
                <a:ext uri="{FF2B5EF4-FFF2-40B4-BE49-F238E27FC236}">
                  <a16:creationId xmlns="" xmlns:a16="http://schemas.microsoft.com/office/drawing/2014/main" id="{FDE80B9A-49F6-6348-A56F-E5736A73DEF4}"/>
                </a:ext>
              </a:extLst>
            </p:cNvPr>
            <p:cNvSpPr/>
            <p:nvPr/>
          </p:nvSpPr>
          <p:spPr>
            <a:xfrm>
              <a:off x="3701768" y="2006212"/>
              <a:ext cx="1482838" cy="561389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10000" cap="flat" cmpd="sng" algn="ctr">
              <a:solidFill>
                <a:srgbClr val="1E2F32"/>
              </a:solidFill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200" kern="0" dirty="0">
                  <a:solidFill>
                    <a:schemeClr val="bg1"/>
                  </a:solidFill>
                  <a:latin typeface="+mn-lt"/>
                </a:rPr>
                <a:t>PENCEGAHAN</a:t>
              </a:r>
              <a:endParaRPr lang="id-ID" sz="1200" kern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80" name="Rounded Rectangle 29">
              <a:extLst>
                <a:ext uri="{FF2B5EF4-FFF2-40B4-BE49-F238E27FC236}">
                  <a16:creationId xmlns="" xmlns:a16="http://schemas.microsoft.com/office/drawing/2014/main" id="{FA652358-4FBC-2642-A3EB-875600090677}"/>
                </a:ext>
              </a:extLst>
            </p:cNvPr>
            <p:cNvSpPr/>
            <p:nvPr/>
          </p:nvSpPr>
          <p:spPr>
            <a:xfrm>
              <a:off x="3706532" y="5202559"/>
              <a:ext cx="1482838" cy="733375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50000"/>
              </a:schemeClr>
            </a:solidFill>
            <a:ln w="10000" cap="flat" cmpd="sng" algn="ctr">
              <a:solidFill>
                <a:srgbClr val="1E2F32"/>
              </a:solidFill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200" kern="0" dirty="0">
                  <a:solidFill>
                    <a:schemeClr val="bg1"/>
                  </a:solidFill>
                  <a:latin typeface="+mn-lt"/>
                </a:rPr>
                <a:t>PENINGKATAN KUALITAS</a:t>
              </a:r>
              <a:endParaRPr lang="id-ID" sz="1200" kern="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81" name="Elbow Connector 30">
              <a:extLst>
                <a:ext uri="{FF2B5EF4-FFF2-40B4-BE49-F238E27FC236}">
                  <a16:creationId xmlns="" xmlns:a16="http://schemas.microsoft.com/office/drawing/2014/main" id="{0DF4D711-2807-6543-AC88-529AC196CF5D}"/>
                </a:ext>
              </a:extLst>
            </p:cNvPr>
            <p:cNvCxnSpPr>
              <a:stCxn id="59" idx="3"/>
              <a:endCxn id="78" idx="1"/>
            </p:cNvCxnSpPr>
            <p:nvPr/>
          </p:nvCxnSpPr>
          <p:spPr>
            <a:xfrm flipV="1">
              <a:off x="3082596" y="2286907"/>
              <a:ext cx="619172" cy="145377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Elbow Connector 31">
              <a:extLst>
                <a:ext uri="{FF2B5EF4-FFF2-40B4-BE49-F238E27FC236}">
                  <a16:creationId xmlns="" xmlns:a16="http://schemas.microsoft.com/office/drawing/2014/main" id="{3EC77E4F-FF4E-DE47-BD69-8AC18D21A4E8}"/>
                </a:ext>
              </a:extLst>
            </p:cNvPr>
            <p:cNvCxnSpPr>
              <a:stCxn id="59" idx="3"/>
              <a:endCxn id="80" idx="1"/>
            </p:cNvCxnSpPr>
            <p:nvPr/>
          </p:nvCxnSpPr>
          <p:spPr>
            <a:xfrm>
              <a:off x="3082596" y="3740677"/>
              <a:ext cx="623937" cy="182857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le 33">
              <a:extLst>
                <a:ext uri="{FF2B5EF4-FFF2-40B4-BE49-F238E27FC236}">
                  <a16:creationId xmlns="" xmlns:a16="http://schemas.microsoft.com/office/drawing/2014/main" id="{AA2226D2-15F4-E148-A7D4-672AD046E949}"/>
                </a:ext>
              </a:extLst>
            </p:cNvPr>
            <p:cNvSpPr/>
            <p:nvPr/>
          </p:nvSpPr>
          <p:spPr>
            <a:xfrm>
              <a:off x="5670418" y="3803954"/>
              <a:ext cx="1736857" cy="579237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400" b="1" kern="0" dirty="0">
                  <a:solidFill>
                    <a:schemeClr val="bg1"/>
                  </a:solidFill>
                  <a:latin typeface="+mn-lt"/>
                </a:rPr>
                <a:t>PENETAPAN LOKASI</a:t>
              </a:r>
              <a:endParaRPr lang="id-ID" sz="1400" b="1" kern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4" name="Rounded Rectangle 36">
              <a:extLst>
                <a:ext uri="{FF2B5EF4-FFF2-40B4-BE49-F238E27FC236}">
                  <a16:creationId xmlns="" xmlns:a16="http://schemas.microsoft.com/office/drawing/2014/main" id="{100710E2-90D2-C240-BCC5-F76A8D2E7382}"/>
                </a:ext>
              </a:extLst>
            </p:cNvPr>
            <p:cNvSpPr/>
            <p:nvPr/>
          </p:nvSpPr>
          <p:spPr>
            <a:xfrm>
              <a:off x="5691057" y="4881301"/>
              <a:ext cx="1808300" cy="694436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400" b="1" kern="0" dirty="0">
                  <a:solidFill>
                    <a:schemeClr val="bg1"/>
                  </a:solidFill>
                  <a:latin typeface="+mn-lt"/>
                </a:rPr>
                <a:t>POLA</a:t>
              </a:r>
              <a:r>
                <a:rPr lang="id-ID" sz="1400" b="1" kern="0" dirty="0">
                  <a:solidFill>
                    <a:schemeClr val="bg1"/>
                  </a:solidFill>
                  <a:latin typeface="+mn-lt"/>
                </a:rPr>
                <a:t>-POLA</a:t>
              </a:r>
              <a:r>
                <a:rPr lang="en-AU" sz="1400" b="1" kern="0" dirty="0">
                  <a:solidFill>
                    <a:schemeClr val="bg1"/>
                  </a:solidFill>
                  <a:latin typeface="+mn-lt"/>
                </a:rPr>
                <a:t> PENANGANAN</a:t>
              </a:r>
              <a:endParaRPr lang="id-ID" sz="1400" b="1" kern="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95" name="Elbow Connector 37">
              <a:extLst>
                <a:ext uri="{FF2B5EF4-FFF2-40B4-BE49-F238E27FC236}">
                  <a16:creationId xmlns="" xmlns:a16="http://schemas.microsoft.com/office/drawing/2014/main" id="{8C85F003-1D23-F346-AA4E-0C11BA0A58B4}"/>
                </a:ext>
              </a:extLst>
            </p:cNvPr>
            <p:cNvCxnSpPr>
              <a:stCxn id="80" idx="3"/>
              <a:endCxn id="93" idx="1"/>
            </p:cNvCxnSpPr>
            <p:nvPr/>
          </p:nvCxnSpPr>
          <p:spPr>
            <a:xfrm flipV="1">
              <a:off x="5189369" y="4092761"/>
              <a:ext cx="481049" cy="147648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Elbow Connector 38">
              <a:extLst>
                <a:ext uri="{FF2B5EF4-FFF2-40B4-BE49-F238E27FC236}">
                  <a16:creationId xmlns="" xmlns:a16="http://schemas.microsoft.com/office/drawing/2014/main" id="{BB3999BA-7C66-AD46-8A1D-A54D9E35252C}"/>
                </a:ext>
              </a:extLst>
            </p:cNvPr>
            <p:cNvCxnSpPr>
              <a:stCxn id="80" idx="3"/>
              <a:endCxn id="94" idx="1"/>
            </p:cNvCxnSpPr>
            <p:nvPr/>
          </p:nvCxnSpPr>
          <p:spPr>
            <a:xfrm flipV="1">
              <a:off x="5189371" y="5228519"/>
              <a:ext cx="501686" cy="3407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ounded Rectangle 39">
              <a:extLst>
                <a:ext uri="{FF2B5EF4-FFF2-40B4-BE49-F238E27FC236}">
                  <a16:creationId xmlns="" xmlns:a16="http://schemas.microsoft.com/office/drawing/2014/main" id="{A87AD79A-1448-FD41-AE26-FFDA7426C3B9}"/>
                </a:ext>
              </a:extLst>
            </p:cNvPr>
            <p:cNvSpPr/>
            <p:nvPr/>
          </p:nvSpPr>
          <p:spPr>
            <a:xfrm>
              <a:off x="5675181" y="969427"/>
              <a:ext cx="1732094" cy="796653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200" b="1" kern="0" dirty="0">
                  <a:solidFill>
                    <a:schemeClr val="bg1"/>
                  </a:solidFill>
                  <a:latin typeface="+mn-lt"/>
                </a:rPr>
                <a:t>PENGAWASAN</a:t>
              </a:r>
              <a:r>
                <a:rPr lang="id-ID" sz="1200" b="1" kern="0" dirty="0">
                  <a:solidFill>
                    <a:schemeClr val="bg1"/>
                  </a:solidFill>
                  <a:latin typeface="+mn-lt"/>
                </a:rPr>
                <a:t> DAN PENGENDALIAN</a:t>
              </a:r>
            </a:p>
          </p:txBody>
        </p:sp>
        <p:cxnSp>
          <p:nvCxnSpPr>
            <p:cNvPr id="98" name="Elbow Connector 41">
              <a:extLst>
                <a:ext uri="{FF2B5EF4-FFF2-40B4-BE49-F238E27FC236}">
                  <a16:creationId xmlns="" xmlns:a16="http://schemas.microsoft.com/office/drawing/2014/main" id="{576019A5-509B-A248-A30B-AD970DD7760F}"/>
                </a:ext>
              </a:extLst>
            </p:cNvPr>
            <p:cNvCxnSpPr>
              <a:stCxn id="78" idx="3"/>
              <a:endCxn id="97" idx="1"/>
            </p:cNvCxnSpPr>
            <p:nvPr/>
          </p:nvCxnSpPr>
          <p:spPr>
            <a:xfrm flipV="1">
              <a:off x="5184606" y="1367753"/>
              <a:ext cx="490575" cy="91915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ounded Rectangle 43">
              <a:extLst>
                <a:ext uri="{FF2B5EF4-FFF2-40B4-BE49-F238E27FC236}">
                  <a16:creationId xmlns="" xmlns:a16="http://schemas.microsoft.com/office/drawing/2014/main" id="{D1C243E5-7646-F44D-8ECD-BAE2C843ECCD}"/>
                </a:ext>
              </a:extLst>
            </p:cNvPr>
            <p:cNvSpPr/>
            <p:nvPr/>
          </p:nvSpPr>
          <p:spPr>
            <a:xfrm>
              <a:off x="5675181" y="2403728"/>
              <a:ext cx="1732094" cy="632779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200" b="1" kern="0" dirty="0">
                  <a:solidFill>
                    <a:schemeClr val="bg1"/>
                  </a:solidFill>
                  <a:latin typeface="+mn-lt"/>
                </a:rPr>
                <a:t>PEMBERDAYAAN MASYARAKAT</a:t>
              </a:r>
              <a:endParaRPr lang="id-ID" sz="1200" b="1" kern="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100" name="Elbow Connector 44">
              <a:extLst>
                <a:ext uri="{FF2B5EF4-FFF2-40B4-BE49-F238E27FC236}">
                  <a16:creationId xmlns="" xmlns:a16="http://schemas.microsoft.com/office/drawing/2014/main" id="{3856D6E2-FF48-A748-B835-476588D9A140}"/>
                </a:ext>
              </a:extLst>
            </p:cNvPr>
            <p:cNvCxnSpPr>
              <a:stCxn id="78" idx="3"/>
              <a:endCxn id="99" idx="1"/>
            </p:cNvCxnSpPr>
            <p:nvPr/>
          </p:nvCxnSpPr>
          <p:spPr>
            <a:xfrm>
              <a:off x="5184606" y="2286907"/>
              <a:ext cx="490575" cy="433210"/>
            </a:xfrm>
            <a:prstGeom prst="bentConnector3">
              <a:avLst/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45">
              <a:extLst>
                <a:ext uri="{FF2B5EF4-FFF2-40B4-BE49-F238E27FC236}">
                  <a16:creationId xmlns="" xmlns:a16="http://schemas.microsoft.com/office/drawing/2014/main" id="{C37B168E-08B6-D645-83B0-21491EE33C61}"/>
                </a:ext>
              </a:extLst>
            </p:cNvPr>
            <p:cNvSpPr/>
            <p:nvPr/>
          </p:nvSpPr>
          <p:spPr>
            <a:xfrm>
              <a:off x="5691057" y="6223119"/>
              <a:ext cx="1716218" cy="509469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  <a:ln w="10000" cap="flat" cmpd="sng" algn="ctr">
              <a:noFill/>
              <a:prstDash val="solid"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AU" sz="1400" b="1" kern="0" dirty="0">
                  <a:solidFill>
                    <a:schemeClr val="bg1"/>
                  </a:solidFill>
                  <a:latin typeface="+mn-lt"/>
                </a:rPr>
                <a:t>PENGELOLAAN</a:t>
              </a:r>
              <a:endParaRPr lang="id-ID" sz="1400" b="1" kern="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102" name="Elbow Connector 46">
              <a:extLst>
                <a:ext uri="{FF2B5EF4-FFF2-40B4-BE49-F238E27FC236}">
                  <a16:creationId xmlns="" xmlns:a16="http://schemas.microsoft.com/office/drawing/2014/main" id="{163120CE-ECC8-DD4E-8F68-E171DFF07F2F}"/>
                </a:ext>
              </a:extLst>
            </p:cNvPr>
            <p:cNvCxnSpPr>
              <a:stCxn id="80" idx="3"/>
              <a:endCxn id="101" idx="1"/>
            </p:cNvCxnSpPr>
            <p:nvPr/>
          </p:nvCxnSpPr>
          <p:spPr>
            <a:xfrm>
              <a:off x="5189369" y="5569247"/>
              <a:ext cx="501688" cy="908606"/>
            </a:xfrm>
            <a:prstGeom prst="bentConnector3">
              <a:avLst/>
            </a:prstGeom>
            <a:ln>
              <a:solidFill>
                <a:srgbClr val="1E2F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>
              <a:extLst>
                <a:ext uri="{FF2B5EF4-FFF2-40B4-BE49-F238E27FC236}">
                  <a16:creationId xmlns="" xmlns:a16="http://schemas.microsoft.com/office/drawing/2014/main" id="{8E573C24-F71B-6C4B-970E-FB2551709C1F}"/>
                </a:ext>
              </a:extLst>
            </p:cNvPr>
            <p:cNvSpPr/>
            <p:nvPr/>
          </p:nvSpPr>
          <p:spPr>
            <a:xfrm>
              <a:off x="793247" y="597871"/>
              <a:ext cx="3556270" cy="377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id-ID" altLang="en-US" b="1" i="1" dirty="0">
                  <a:solidFill>
                    <a:srgbClr val="283D42"/>
                  </a:solidFill>
                  <a:latin typeface="+mn-lt"/>
                  <a:ea typeface="PMingLiU" pitchFamily="18" charset="-120"/>
                  <a:cs typeface="Arial" pitchFamily="34" charset="0"/>
                </a:rPr>
                <a:t>PP 14/2016 Pasal 102-121</a:t>
              </a:r>
              <a:endParaRPr lang="en-US" altLang="en-US" sz="5400" i="1" dirty="0">
                <a:solidFill>
                  <a:srgbClr val="283D42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="" xmlns:a16="http://schemas.microsoft.com/office/drawing/2014/main" id="{75F57244-1814-AC48-AE85-508737FCA744}"/>
                </a:ext>
              </a:extLst>
            </p:cNvPr>
            <p:cNvSpPr/>
            <p:nvPr/>
          </p:nvSpPr>
          <p:spPr>
            <a:xfrm>
              <a:off x="3576347" y="1783928"/>
              <a:ext cx="360389" cy="360198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A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="" xmlns:a16="http://schemas.microsoft.com/office/drawing/2014/main" id="{ED603171-92BA-1844-926E-BB55BF2D826F}"/>
                </a:ext>
              </a:extLst>
            </p:cNvPr>
            <p:cNvSpPr/>
            <p:nvPr/>
          </p:nvSpPr>
          <p:spPr>
            <a:xfrm>
              <a:off x="3504903" y="5002991"/>
              <a:ext cx="360390" cy="361820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B</a:t>
              </a:r>
            </a:p>
          </p:txBody>
        </p:sp>
        <p:sp>
          <p:nvSpPr>
            <p:cNvPr id="106" name="Oval 105">
              <a:extLst>
                <a:ext uri="{FF2B5EF4-FFF2-40B4-BE49-F238E27FC236}">
                  <a16:creationId xmlns="" xmlns:a16="http://schemas.microsoft.com/office/drawing/2014/main" id="{31ECF38D-D633-374E-841F-467D49B0C70A}"/>
                </a:ext>
              </a:extLst>
            </p:cNvPr>
            <p:cNvSpPr/>
            <p:nvPr/>
          </p:nvSpPr>
          <p:spPr>
            <a:xfrm>
              <a:off x="5454502" y="755256"/>
              <a:ext cx="360390" cy="360198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1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="" xmlns:a16="http://schemas.microsoft.com/office/drawing/2014/main" id="{7CA8FB83-1B3F-6E4C-A707-83117B29549E}"/>
                </a:ext>
              </a:extLst>
            </p:cNvPr>
            <p:cNvSpPr/>
            <p:nvPr/>
          </p:nvSpPr>
          <p:spPr>
            <a:xfrm>
              <a:off x="5454502" y="2196046"/>
              <a:ext cx="360390" cy="360198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id-ID" dirty="0">
                  <a:solidFill>
                    <a:srgbClr val="1E2F32"/>
                  </a:solidFill>
                </a:rPr>
                <a:t>2</a:t>
              </a:r>
              <a:endParaRPr lang="en-US" dirty="0">
                <a:solidFill>
                  <a:srgbClr val="1E2F32"/>
                </a:solidFill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="" xmlns:a16="http://schemas.microsoft.com/office/drawing/2014/main" id="{199A750A-1721-4344-B200-490E877CE727}"/>
                </a:ext>
              </a:extLst>
            </p:cNvPr>
            <p:cNvSpPr/>
            <p:nvPr/>
          </p:nvSpPr>
          <p:spPr>
            <a:xfrm>
              <a:off x="5454502" y="3635213"/>
              <a:ext cx="360390" cy="360198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1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="" xmlns:a16="http://schemas.microsoft.com/office/drawing/2014/main" id="{2B08A97D-7368-F247-B9EF-936D900C9D7A}"/>
                </a:ext>
              </a:extLst>
            </p:cNvPr>
            <p:cNvSpPr/>
            <p:nvPr/>
          </p:nvSpPr>
          <p:spPr>
            <a:xfrm>
              <a:off x="5454502" y="4858587"/>
              <a:ext cx="360390" cy="361821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2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="" xmlns:a16="http://schemas.microsoft.com/office/drawing/2014/main" id="{AC15F872-3734-FD47-98A3-EB96DD0B150F}"/>
                </a:ext>
              </a:extLst>
            </p:cNvPr>
            <p:cNvSpPr/>
            <p:nvPr/>
          </p:nvSpPr>
          <p:spPr>
            <a:xfrm>
              <a:off x="5454502" y="6012193"/>
              <a:ext cx="360390" cy="360198"/>
            </a:xfrm>
            <a:prstGeom prst="ellipse">
              <a:avLst/>
            </a:prstGeom>
            <a:solidFill>
              <a:schemeClr val="bg1"/>
            </a:solidFill>
            <a:ln w="19050" cmpd="sng">
              <a:solidFill>
                <a:srgbClr val="1E2F3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1E2F32"/>
                  </a:solidFill>
                </a:rPr>
                <a:t>3</a:t>
              </a:r>
            </a:p>
          </p:txBody>
        </p:sp>
      </p:grpSp>
      <p:sp>
        <p:nvSpPr>
          <p:cNvPr id="36" name="Rounded Rectangle 32">
            <a:extLst>
              <a:ext uri="{FF2B5EF4-FFF2-40B4-BE49-F238E27FC236}">
                <a16:creationId xmlns="" xmlns:a16="http://schemas.microsoft.com/office/drawing/2014/main" id="{131F4807-678D-5047-BD68-8B710FF7FA48}"/>
              </a:ext>
            </a:extLst>
          </p:cNvPr>
          <p:cNvSpPr/>
          <p:nvPr/>
        </p:nvSpPr>
        <p:spPr>
          <a:xfrm>
            <a:off x="4991100" y="1195389"/>
            <a:ext cx="4152900" cy="979487"/>
          </a:xfrm>
          <a:prstGeom prst="roundRect">
            <a:avLst>
              <a:gd name="adj" fmla="val 0"/>
            </a:avLst>
          </a:prstGeom>
          <a:noFill/>
          <a:ln w="100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kern="0" dirty="0">
                <a:solidFill>
                  <a:prstClr val="black"/>
                </a:solidFill>
                <a:latin typeface="+mn-lt"/>
              </a:rPr>
              <a:t>Penerbitan perijinan pemanfaatan ruang dan </a:t>
            </a: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pendirian bangunan (IMB)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untuk menjamin </a:t>
            </a:r>
            <a:r>
              <a:rPr lang="id-ID" sz="1300" kern="0" dirty="0" err="1">
                <a:solidFill>
                  <a:prstClr val="black"/>
                </a:solidFill>
                <a:latin typeface="+mn-lt"/>
              </a:rPr>
              <a:t>kesuaian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 rencana dengan standar teknis </a:t>
            </a:r>
          </a:p>
          <a:p>
            <a:pPr marL="176213" indent="-176213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kern="0" dirty="0">
                <a:solidFill>
                  <a:prstClr val="black"/>
                </a:solidFill>
                <a:latin typeface="+mn-lt"/>
              </a:rPr>
              <a:t>Penyusunan dan </a:t>
            </a: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penyediaan standar teknis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bangunan dan prasarana permukiman yang menjadi acuan seluruh pelaku pembangunan</a:t>
            </a:r>
          </a:p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kern="0" dirty="0">
                <a:solidFill>
                  <a:prstClr val="black"/>
                </a:solidFill>
                <a:latin typeface="+mn-lt"/>
              </a:rPr>
              <a:t>Mekanisme pengujian Kelaikan Fungsi bangunan melalui </a:t>
            </a:r>
            <a:r>
              <a:rPr lang="id-ID" sz="1300" kern="0" dirty="0" err="1">
                <a:solidFill>
                  <a:prstClr val="black"/>
                </a:solidFill>
                <a:latin typeface="+mn-lt"/>
              </a:rPr>
              <a:t>peneribitan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 </a:t>
            </a: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SLF (Sertifikat Laik Fungsi)</a:t>
            </a:r>
          </a:p>
        </p:txBody>
      </p:sp>
      <p:sp>
        <p:nvSpPr>
          <p:cNvPr id="37" name="Rounded Rectangle 58">
            <a:extLst>
              <a:ext uri="{FF2B5EF4-FFF2-40B4-BE49-F238E27FC236}">
                <a16:creationId xmlns="" xmlns:a16="http://schemas.microsoft.com/office/drawing/2014/main" id="{C098C00E-C7EC-BE49-A5FA-C0E8BDC5E0F9}"/>
              </a:ext>
            </a:extLst>
          </p:cNvPr>
          <p:cNvSpPr/>
          <p:nvPr/>
        </p:nvSpPr>
        <p:spPr>
          <a:xfrm>
            <a:off x="4991100" y="2436814"/>
            <a:ext cx="4062413" cy="1144587"/>
          </a:xfrm>
          <a:prstGeom prst="roundRect">
            <a:avLst>
              <a:gd name="adj" fmla="val 0"/>
            </a:avLst>
          </a:prstGeom>
          <a:noFill/>
          <a:ln w="100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Memberikan </a:t>
            </a:r>
            <a:r>
              <a:rPr lang="id-ID" sz="1300" b="1" kern="0" dirty="0" err="1">
                <a:solidFill>
                  <a:prstClr val="black"/>
                </a:solidFill>
                <a:latin typeface="+mn-lt"/>
              </a:rPr>
              <a:t>peyuluhan</a:t>
            </a: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kepada masyarakat tentang pentingnya </a:t>
            </a:r>
            <a:r>
              <a:rPr lang="id-ID" sz="1300" kern="0" dirty="0" err="1">
                <a:solidFill>
                  <a:prstClr val="black"/>
                </a:solidFill>
                <a:latin typeface="+mn-lt"/>
              </a:rPr>
              <a:t>mewujdukan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 permukiman yang layak huni</a:t>
            </a:r>
          </a:p>
          <a:p>
            <a:pPr marL="176213" indent="-176213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Pemberian bantuan te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knis kepada pihak-pihak yang melakukan pembangunan dan kegiatan di permukiman</a:t>
            </a:r>
          </a:p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Pemberian bimbingan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kepada pemangku kepentingan </a:t>
            </a:r>
          </a:p>
        </p:txBody>
      </p:sp>
      <p:sp>
        <p:nvSpPr>
          <p:cNvPr id="38" name="Rounded Rectangle 59">
            <a:extLst>
              <a:ext uri="{FF2B5EF4-FFF2-40B4-BE49-F238E27FC236}">
                <a16:creationId xmlns="" xmlns:a16="http://schemas.microsoft.com/office/drawing/2014/main" id="{76F17669-4EA4-C74C-BDD3-AEA7096E50E8}"/>
              </a:ext>
            </a:extLst>
          </p:cNvPr>
          <p:cNvSpPr/>
          <p:nvPr/>
        </p:nvSpPr>
        <p:spPr>
          <a:xfrm>
            <a:off x="4982766" y="3889375"/>
            <a:ext cx="4150519" cy="920750"/>
          </a:xfrm>
          <a:prstGeom prst="roundRect">
            <a:avLst>
              <a:gd name="adj" fmla="val 0"/>
            </a:avLst>
          </a:prstGeom>
          <a:noFill/>
          <a:ln w="100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Penetapan lokasi permukiman kumuh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berdasarkan identifikasi dan penilaian lokasi yang dilakukan pemerintah dan masyarakat </a:t>
            </a:r>
            <a:r>
              <a:rPr lang="id-ID" sz="1300" kern="0" dirty="0" err="1">
                <a:solidFill>
                  <a:prstClr val="black"/>
                </a:solidFill>
                <a:latin typeface="+mn-lt"/>
              </a:rPr>
              <a:t>yanhg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 ditetapkan ke dalam SK Bupati/Walikota</a:t>
            </a:r>
          </a:p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Penyusunan rencana penanganan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permukiman kumuh berdasarkan tingkat kekumuhan, kondisi lahan, dan pertimbangan lainnya.</a:t>
            </a:r>
          </a:p>
        </p:txBody>
      </p:sp>
      <p:sp>
        <p:nvSpPr>
          <p:cNvPr id="39" name="Rounded Rectangle 60">
            <a:extLst>
              <a:ext uri="{FF2B5EF4-FFF2-40B4-BE49-F238E27FC236}">
                <a16:creationId xmlns="" xmlns:a16="http://schemas.microsoft.com/office/drawing/2014/main" id="{355ADD70-E2C8-3B4D-97A9-45EB60792F83}"/>
              </a:ext>
            </a:extLst>
          </p:cNvPr>
          <p:cNvSpPr/>
          <p:nvPr/>
        </p:nvSpPr>
        <p:spPr>
          <a:xfrm>
            <a:off x="5013723" y="5081588"/>
            <a:ext cx="2826544" cy="601662"/>
          </a:xfrm>
          <a:prstGeom prst="roundRect">
            <a:avLst>
              <a:gd name="adj" fmla="val 0"/>
            </a:avLst>
          </a:prstGeom>
          <a:noFill/>
          <a:ln w="100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Pemugaran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Peremajaan 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Pemukiman Kembali</a:t>
            </a:r>
          </a:p>
        </p:txBody>
      </p:sp>
      <p:sp>
        <p:nvSpPr>
          <p:cNvPr id="40" name="Rounded Rectangle 61">
            <a:extLst>
              <a:ext uri="{FF2B5EF4-FFF2-40B4-BE49-F238E27FC236}">
                <a16:creationId xmlns="" xmlns:a16="http://schemas.microsoft.com/office/drawing/2014/main" id="{72669316-9F38-3743-B7F3-2CDCB078242A}"/>
              </a:ext>
            </a:extLst>
          </p:cNvPr>
          <p:cNvSpPr/>
          <p:nvPr/>
        </p:nvSpPr>
        <p:spPr>
          <a:xfrm>
            <a:off x="5013723" y="6103937"/>
            <a:ext cx="4115990" cy="601663"/>
          </a:xfrm>
          <a:prstGeom prst="roundRect">
            <a:avLst>
              <a:gd name="adj" fmla="val 0"/>
            </a:avLst>
          </a:prstGeom>
          <a:noFill/>
          <a:ln w="100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Pembentukan KSM 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sebagai wadah bagi masyarakat untuk melaksanakan pengelolaan permukiman agar tidak menjadi kumuh kembali</a:t>
            </a:r>
          </a:p>
          <a:p>
            <a:pPr marL="176213" indent="-176213" eaLnBrk="1" fontAlgn="auto" hangingPunct="1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1300" b="1" kern="0" dirty="0">
                <a:solidFill>
                  <a:prstClr val="black"/>
                </a:solidFill>
                <a:latin typeface="+mn-lt"/>
              </a:rPr>
              <a:t>Melakukan pemeliharaan dan p</a:t>
            </a:r>
            <a:r>
              <a:rPr lang="en-US" sz="1300" b="1" kern="0" dirty="0" err="1">
                <a:solidFill>
                  <a:prstClr val="black"/>
                </a:solidFill>
                <a:latin typeface="+mn-lt"/>
              </a:rPr>
              <a:t>er</a:t>
            </a:r>
            <a:r>
              <a:rPr lang="id-ID" sz="1300" b="1" kern="0" dirty="0" err="1">
                <a:solidFill>
                  <a:prstClr val="black"/>
                </a:solidFill>
                <a:latin typeface="+mn-lt"/>
              </a:rPr>
              <a:t>baikan</a:t>
            </a:r>
            <a:r>
              <a:rPr lang="id-ID" sz="1300" kern="0" dirty="0">
                <a:solidFill>
                  <a:prstClr val="black"/>
                </a:solidFill>
                <a:latin typeface="+mn-lt"/>
              </a:rPr>
              <a:t> secara swadaya melalui pembentukan KPP</a:t>
            </a:r>
            <a:r>
              <a:rPr lang="en-US" sz="1300" kern="0" dirty="0">
                <a:solidFill>
                  <a:prstClr val="black"/>
                </a:solidFill>
                <a:latin typeface="+mn-lt"/>
              </a:rPr>
              <a:t> </a:t>
            </a:r>
            <a:endParaRPr lang="id-ID" sz="1300" kern="0" dirty="0">
              <a:solidFill>
                <a:prstClr val="black"/>
              </a:solidFill>
              <a:latin typeface="+mn-lt"/>
            </a:endParaRPr>
          </a:p>
        </p:txBody>
      </p:sp>
      <p:grpSp>
        <p:nvGrpSpPr>
          <p:cNvPr id="3" name="Group 40">
            <a:extLst>
              <a:ext uri="{FF2B5EF4-FFF2-40B4-BE49-F238E27FC236}">
                <a16:creationId xmlns="" xmlns:a16="http://schemas.microsoft.com/office/drawing/2014/main" id="{CA1BF016-0B61-1A49-88B5-7FE4A81A37B5}"/>
              </a:ext>
            </a:extLst>
          </p:cNvPr>
          <p:cNvGrpSpPr>
            <a:grpSpLocks/>
          </p:cNvGrpSpPr>
          <p:nvPr/>
        </p:nvGrpSpPr>
        <p:grpSpPr bwMode="auto">
          <a:xfrm>
            <a:off x="0" y="117155"/>
            <a:ext cx="9153525" cy="890908"/>
            <a:chOff x="0" y="117181"/>
            <a:chExt cx="12204700" cy="890328"/>
          </a:xfrm>
        </p:grpSpPr>
        <p:grpSp>
          <p:nvGrpSpPr>
            <p:cNvPr id="4" name="Group 47">
              <a:extLst>
                <a:ext uri="{FF2B5EF4-FFF2-40B4-BE49-F238E27FC236}">
                  <a16:creationId xmlns="" xmlns:a16="http://schemas.microsoft.com/office/drawing/2014/main" id="{2563E7A6-122E-4F43-87E2-7EA13B4C74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7181"/>
              <a:ext cx="12204700" cy="609893"/>
              <a:chOff x="0" y="117182"/>
              <a:chExt cx="12204700" cy="609893"/>
            </a:xfrm>
          </p:grpSpPr>
          <p:sp>
            <p:nvSpPr>
              <p:cNvPr id="14348" name="Rectangle 3">
                <a:extLst>
                  <a:ext uri="{FF2B5EF4-FFF2-40B4-BE49-F238E27FC236}">
                    <a16:creationId xmlns="" xmlns:a16="http://schemas.microsoft.com/office/drawing/2014/main" id="{B9E54D6D-C9D1-A546-8DA6-D253EDC2E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58750"/>
                <a:ext cx="923925" cy="56832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b="1" dirty="0">
                  <a:solidFill>
                    <a:srgbClr val="44536A"/>
                  </a:solidFill>
                </a:endParaRPr>
              </a:p>
            </p:txBody>
          </p:sp>
          <p:sp>
            <p:nvSpPr>
              <p:cNvPr id="14349" name="Rectangle 4">
                <a:extLst>
                  <a:ext uri="{FF2B5EF4-FFF2-40B4-BE49-F238E27FC236}">
                    <a16:creationId xmlns="" xmlns:a16="http://schemas.microsoft.com/office/drawing/2014/main" id="{B15E83CD-7EF7-9842-A9BE-EF5BD807C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075" y="158750"/>
                <a:ext cx="11350625" cy="5683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4350" name="TextBox 12">
                <a:extLst>
                  <a:ext uri="{FF2B5EF4-FFF2-40B4-BE49-F238E27FC236}">
                    <a16:creationId xmlns="" xmlns:a16="http://schemas.microsoft.com/office/drawing/2014/main" id="{DC5BE7ED-D653-C849-80C6-39472C2E15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1413" y="117182"/>
                <a:ext cx="10085387" cy="492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8" tIns="45715" rIns="91428" bIns="45715">
                <a:spAutoFit/>
              </a:bodyPr>
              <a:lstStyle>
                <a:lvl1pPr defTabSz="741363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defTabSz="741363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741363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ID" altLang="en-US" sz="2600" b="1" dirty="0">
                    <a:solidFill>
                      <a:schemeClr val="bg1"/>
                    </a:solidFill>
                  </a:rPr>
                  <a:t>PENANGANAN PERMUKIMAN KUMUH</a:t>
                </a:r>
              </a:p>
            </p:txBody>
          </p:sp>
        </p:grpSp>
        <p:sp>
          <p:nvSpPr>
            <p:cNvPr id="14347" name="Rectangle 3">
              <a:extLst>
                <a:ext uri="{FF2B5EF4-FFF2-40B4-BE49-F238E27FC236}">
                  <a16:creationId xmlns="" xmlns:a16="http://schemas.microsoft.com/office/drawing/2014/main" id="{8E83F078-8D9E-D444-8508-5C2F2FD30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6191" y="533155"/>
              <a:ext cx="5754684" cy="47435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id-ID" altLang="en-US" sz="1800" b="1" dirty="0">
                  <a:solidFill>
                    <a:srgbClr val="002060"/>
                  </a:solidFill>
                  <a:ea typeface="Avenir Next Condensed Medium" panose="020B0506020202020204" pitchFamily="34" charset="0"/>
                  <a:cs typeface="Avenir Next Condensed Medium" panose="020B0506020202020204" pitchFamily="34" charset="0"/>
                </a:rPr>
                <a:t>ASPEK NORMATIF PENANGANAN PERMUKIMAN KUMUH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>
            <a:extLst>
              <a:ext uri="{FF2B5EF4-FFF2-40B4-BE49-F238E27FC236}">
                <a16:creationId xmlns="" xmlns:a16="http://schemas.microsoft.com/office/drawing/2014/main" id="{3D315563-7958-9445-A4D1-DF1DBA3FBA20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r="1337"/>
          <a:stretch>
            <a:fillRect/>
          </a:stretch>
        </p:blipFill>
        <p:spPr>
          <a:xfrm>
            <a:off x="3490912" y="0"/>
            <a:ext cx="56388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8">
            <a:extLst>
              <a:ext uri="{FF2B5EF4-FFF2-40B4-BE49-F238E27FC236}">
                <a16:creationId xmlns="" xmlns:a16="http://schemas.microsoft.com/office/drawing/2014/main" id="{0111EC1A-6269-BD4D-9565-021750BBF47D}"/>
              </a:ext>
            </a:extLst>
          </p:cNvPr>
          <p:cNvGrpSpPr>
            <a:grpSpLocks/>
          </p:cNvGrpSpPr>
          <p:nvPr/>
        </p:nvGrpSpPr>
        <p:grpSpPr bwMode="auto">
          <a:xfrm>
            <a:off x="1022748" y="811214"/>
            <a:ext cx="2096690" cy="554037"/>
            <a:chOff x="8511922" y="1218809"/>
            <a:chExt cx="2794706" cy="554489"/>
          </a:xfrm>
        </p:grpSpPr>
        <p:sp>
          <p:nvSpPr>
            <p:cNvPr id="40988" name="TextBox 17">
              <a:extLst>
                <a:ext uri="{FF2B5EF4-FFF2-40B4-BE49-F238E27FC236}">
                  <a16:creationId xmlns="" xmlns:a16="http://schemas.microsoft.com/office/drawing/2014/main" id="{7329319E-8885-CF42-8502-DD2B17D29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1218809"/>
              <a:ext cx="2496348" cy="338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ID" altLang="en-US" sz="1600" b="1" i="1" dirty="0">
                  <a:solidFill>
                    <a:srgbClr val="10253F"/>
                  </a:solidFill>
                </a:rPr>
                <a:t>Kota Yogyakarta</a:t>
              </a:r>
              <a:endParaRPr lang="id-ID" altLang="en-US" sz="1600" b="1" i="1" dirty="0">
                <a:solidFill>
                  <a:srgbClr val="10253F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119A9083-84F7-4B4D-A2A6-DAA075DD69BB}"/>
                </a:ext>
              </a:extLst>
            </p:cNvPr>
            <p:cNvSpPr txBox="1"/>
            <p:nvPr/>
          </p:nvSpPr>
          <p:spPr>
            <a:xfrm>
              <a:off x="8511922" y="1465072"/>
              <a:ext cx="2794706" cy="3082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ctr">
                <a:defRPr/>
              </a:pPr>
              <a:r>
                <a:rPr lang="id-ID" sz="1400" dirty="0">
                  <a:solidFill>
                    <a:srgbClr val="10253F"/>
                  </a:solidFill>
                </a:rPr>
                <a:t>Kelurahan </a:t>
              </a:r>
              <a:r>
                <a:rPr lang="id-ID" sz="1400" dirty="0"/>
                <a:t>Gowongan</a:t>
              </a:r>
              <a:endParaRPr lang="id-ID" sz="1400" dirty="0">
                <a:solidFill>
                  <a:schemeClr val="tx2">
                    <a:lumMod val="50000"/>
                  </a:schemeClr>
                </a:solidFill>
                <a:cs typeface="Calibri"/>
              </a:endParaRPr>
            </a:p>
          </p:txBody>
        </p:sp>
      </p:grpSp>
      <p:grpSp>
        <p:nvGrpSpPr>
          <p:cNvPr id="3" name="Group 29">
            <a:extLst>
              <a:ext uri="{FF2B5EF4-FFF2-40B4-BE49-F238E27FC236}">
                <a16:creationId xmlns="" xmlns:a16="http://schemas.microsoft.com/office/drawing/2014/main" id="{EDD1D531-54CD-3348-BA24-71B41505337B}"/>
              </a:ext>
            </a:extLst>
          </p:cNvPr>
          <p:cNvGrpSpPr>
            <a:grpSpLocks/>
          </p:cNvGrpSpPr>
          <p:nvPr/>
        </p:nvGrpSpPr>
        <p:grpSpPr bwMode="auto">
          <a:xfrm>
            <a:off x="1022749" y="1335742"/>
            <a:ext cx="2482454" cy="797858"/>
            <a:chOff x="8511920" y="3305224"/>
            <a:chExt cx="3308895" cy="797378"/>
          </a:xfrm>
        </p:grpSpPr>
        <p:sp>
          <p:nvSpPr>
            <p:cNvPr id="40986" name="TextBox 20">
              <a:extLst>
                <a:ext uri="{FF2B5EF4-FFF2-40B4-BE49-F238E27FC236}">
                  <a16:creationId xmlns="" xmlns:a16="http://schemas.microsoft.com/office/drawing/2014/main" id="{273448F3-BC43-194E-A86B-91C95CD939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0" y="3305224"/>
              <a:ext cx="2801051" cy="33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Nama Kegiatan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C6CB08FF-DDD9-E541-AFE2-A368A8742B37}"/>
                </a:ext>
              </a:extLst>
            </p:cNvPr>
            <p:cNvSpPr txBox="1"/>
            <p:nvPr/>
          </p:nvSpPr>
          <p:spPr>
            <a:xfrm>
              <a:off x="8511922" y="3579697"/>
              <a:ext cx="3308893" cy="522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ctr">
                <a:defRPr/>
              </a:pPr>
              <a:r>
                <a:rPr lang="en-US" sz="1400" dirty="0" err="1"/>
                <a:t>Penataan</a:t>
              </a:r>
              <a:r>
                <a:rPr lang="en-US" sz="1400" dirty="0"/>
                <a:t> </a:t>
              </a:r>
              <a:r>
                <a:rPr lang="en-US" sz="1400" dirty="0" err="1"/>
                <a:t>Lingkungan</a:t>
              </a:r>
              <a:r>
                <a:rPr lang="en-US" sz="1400" dirty="0"/>
                <a:t> </a:t>
              </a:r>
              <a:r>
                <a:rPr lang="en-US" sz="1400" dirty="0" err="1"/>
                <a:t>Permukiman</a:t>
              </a:r>
              <a:endParaRPr lang="id-ID" sz="1400" dirty="0">
                <a:solidFill>
                  <a:schemeClr val="tx2">
                    <a:lumMod val="50000"/>
                  </a:schemeClr>
                </a:solidFill>
                <a:cs typeface="Calibri"/>
              </a:endParaRP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="" xmlns:a16="http://schemas.microsoft.com/office/drawing/2014/main" id="{4409B2C4-2A1A-2E43-A4EF-59E05E09358F}"/>
              </a:ext>
            </a:extLst>
          </p:cNvPr>
          <p:cNvGrpSpPr>
            <a:grpSpLocks/>
          </p:cNvGrpSpPr>
          <p:nvPr/>
        </p:nvGrpSpPr>
        <p:grpSpPr bwMode="auto">
          <a:xfrm>
            <a:off x="1022747" y="2103736"/>
            <a:ext cx="2224088" cy="791864"/>
            <a:chOff x="8511922" y="5439256"/>
            <a:chExt cx="2964515" cy="793023"/>
          </a:xfrm>
        </p:grpSpPr>
        <p:sp>
          <p:nvSpPr>
            <p:cNvPr id="40984" name="TextBox 23">
              <a:extLst>
                <a:ext uri="{FF2B5EF4-FFF2-40B4-BE49-F238E27FC236}">
                  <a16:creationId xmlns="" xmlns:a16="http://schemas.microsoft.com/office/drawing/2014/main" id="{016BEA2F-988B-D94E-ABD5-A2DC85E89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5439256"/>
              <a:ext cx="2597916" cy="33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Lokasi Kegiatan   </a:t>
              </a:r>
            </a:p>
          </p:txBody>
        </p:sp>
        <p:sp>
          <p:nvSpPr>
            <p:cNvPr id="40985" name="TextBox 27">
              <a:extLst>
                <a:ext uri="{FF2B5EF4-FFF2-40B4-BE49-F238E27FC236}">
                  <a16:creationId xmlns="" xmlns:a16="http://schemas.microsoft.com/office/drawing/2014/main" id="{25E6FB4B-D8DF-D44B-8ABE-7F140638B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5708293"/>
              <a:ext cx="2964515" cy="523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RT03</a:t>
              </a:r>
              <a:r>
                <a:rPr lang="id-ID" altLang="en-US" sz="1400" dirty="0"/>
                <a:t>2-</a:t>
              </a:r>
              <a:r>
                <a:rPr lang="en-US" altLang="en-US" sz="1400" dirty="0"/>
                <a:t>RW0</a:t>
              </a:r>
              <a:r>
                <a:rPr lang="id-ID" altLang="en-US" sz="1400" dirty="0"/>
                <a:t>08</a:t>
              </a:r>
              <a:r>
                <a:rPr lang="en-US" altLang="en-US" sz="1400" dirty="0"/>
                <a:t>; </a:t>
              </a:r>
              <a:r>
                <a:rPr lang="en-US" altLang="en-US" sz="1400" dirty="0" err="1"/>
                <a:t>Luas</a:t>
              </a:r>
              <a:r>
                <a:rPr lang="en-US" altLang="en-US" sz="1400" dirty="0"/>
                <a:t> </a:t>
              </a:r>
              <a:r>
                <a:rPr lang="en-US" altLang="en-US" sz="1400" dirty="0" err="1"/>
                <a:t>Kumuh</a:t>
              </a:r>
              <a:r>
                <a:rPr lang="en-US" altLang="en-US" sz="1400" dirty="0"/>
                <a:t>: 0,78 Ha</a:t>
              </a:r>
              <a:endParaRPr lang="id-ID" altLang="en-US" sz="1400" dirty="0">
                <a:solidFill>
                  <a:srgbClr val="10253F"/>
                </a:solidFill>
              </a:endParaRP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="" xmlns:a16="http://schemas.microsoft.com/office/drawing/2014/main" id="{27B1673C-560D-3842-A0A4-F9D03BFE629B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2795575"/>
            <a:ext cx="2096690" cy="481025"/>
            <a:chOff x="8511922" y="5534591"/>
            <a:chExt cx="2794706" cy="481482"/>
          </a:xfrm>
        </p:grpSpPr>
        <p:sp>
          <p:nvSpPr>
            <p:cNvPr id="40982" name="TextBox 24">
              <a:extLst>
                <a:ext uri="{FF2B5EF4-FFF2-40B4-BE49-F238E27FC236}">
                  <a16:creationId xmlns="" xmlns:a16="http://schemas.microsoft.com/office/drawing/2014/main" id="{E3B0EBB9-2F64-CE4F-8DF9-6AF2607DE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5534591"/>
              <a:ext cx="2496348" cy="338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Penerima Manfaat</a:t>
              </a:r>
            </a:p>
          </p:txBody>
        </p:sp>
        <p:sp>
          <p:nvSpPr>
            <p:cNvPr id="40983" name="TextBox 32">
              <a:extLst>
                <a:ext uri="{FF2B5EF4-FFF2-40B4-BE49-F238E27FC236}">
                  <a16:creationId xmlns="" xmlns:a16="http://schemas.microsoft.com/office/drawing/2014/main" id="{C4363F1D-0A55-7E4B-94C9-0443F5809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5708297"/>
              <a:ext cx="2794706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10253F"/>
                  </a:solidFill>
                </a:rPr>
                <a:t>-</a:t>
              </a:r>
              <a:endParaRPr lang="id-ID" altLang="en-US" sz="1400">
                <a:solidFill>
                  <a:srgbClr val="10253F"/>
                </a:solidFill>
              </a:endParaRPr>
            </a:p>
          </p:txBody>
        </p:sp>
      </p:grpSp>
      <p:pic>
        <p:nvPicPr>
          <p:cNvPr id="40967" name="Picture 11">
            <a:extLst>
              <a:ext uri="{FF2B5EF4-FFF2-40B4-BE49-F238E27FC236}">
                <a16:creationId xmlns="" xmlns:a16="http://schemas.microsoft.com/office/drawing/2014/main" id="{EEE9B0FF-F66D-014C-9BEE-77A2633BD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" y="3065463"/>
            <a:ext cx="501254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12">
            <a:extLst>
              <a:ext uri="{FF2B5EF4-FFF2-40B4-BE49-F238E27FC236}">
                <a16:creationId xmlns="" xmlns:a16="http://schemas.microsoft.com/office/drawing/2014/main" id="{FB572D5D-7962-CE4F-AE02-36E0BBA97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3" y="2314575"/>
            <a:ext cx="25479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6">
            <a:extLst>
              <a:ext uri="{FF2B5EF4-FFF2-40B4-BE49-F238E27FC236}">
                <a16:creationId xmlns="" xmlns:a16="http://schemas.microsoft.com/office/drawing/2014/main" id="{DBF521BF-6492-DA46-B1E0-BE83ED6F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4" y="1533526"/>
            <a:ext cx="401241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18">
            <a:extLst>
              <a:ext uri="{FF2B5EF4-FFF2-40B4-BE49-F238E27FC236}">
                <a16:creationId xmlns="" xmlns:a16="http://schemas.microsoft.com/office/drawing/2014/main" id="{63CC8FA9-DA4B-0B40-9DD7-F38C81E2B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" y="811214"/>
            <a:ext cx="410766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2">
            <a:extLst>
              <a:ext uri="{FF2B5EF4-FFF2-40B4-BE49-F238E27FC236}">
                <a16:creationId xmlns="" xmlns:a16="http://schemas.microsoft.com/office/drawing/2014/main" id="{40A11042-0B11-D446-80A6-53063977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0" b="8269"/>
          <a:stretch>
            <a:fillRect/>
          </a:stretch>
        </p:blipFill>
        <p:spPr bwMode="auto">
          <a:xfrm>
            <a:off x="345282" y="4224339"/>
            <a:ext cx="2889647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9B6C5DB4-3B2D-3146-BDB7-CEE027739548}"/>
              </a:ext>
            </a:extLst>
          </p:cNvPr>
          <p:cNvSpPr/>
          <p:nvPr/>
        </p:nvSpPr>
        <p:spPr>
          <a:xfrm>
            <a:off x="1752600" y="6084888"/>
            <a:ext cx="1494235" cy="488950"/>
          </a:xfrm>
          <a:prstGeom prst="rect">
            <a:avLst/>
          </a:prstGeom>
          <a:solidFill>
            <a:srgbClr val="FFC000">
              <a:alpha val="7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SEBELUM</a:t>
            </a:r>
          </a:p>
        </p:txBody>
      </p:sp>
      <p:sp>
        <p:nvSpPr>
          <p:cNvPr id="40973" name="TextBox 33">
            <a:extLst>
              <a:ext uri="{FF2B5EF4-FFF2-40B4-BE49-F238E27FC236}">
                <a16:creationId xmlns="" xmlns:a16="http://schemas.microsoft.com/office/drawing/2014/main" id="{668B3866-28FB-6F4A-AF12-E9E63C035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748" y="3071336"/>
            <a:ext cx="240625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10253F"/>
                </a:solidFill>
              </a:rPr>
              <a:t>37 KK </a:t>
            </a:r>
            <a:r>
              <a:rPr lang="en-US" altLang="en-US" sz="1400" dirty="0" err="1">
                <a:solidFill>
                  <a:srgbClr val="10253F"/>
                </a:solidFill>
              </a:rPr>
              <a:t>terdiri</a:t>
            </a:r>
            <a:r>
              <a:rPr lang="en-US" altLang="en-US" sz="1400" dirty="0">
                <a:solidFill>
                  <a:srgbClr val="10253F"/>
                </a:solidFill>
              </a:rPr>
              <a:t> L : 38 </a:t>
            </a:r>
            <a:r>
              <a:rPr lang="en-US" altLang="en-US" sz="1400" dirty="0" err="1">
                <a:solidFill>
                  <a:srgbClr val="10253F"/>
                </a:solidFill>
              </a:rPr>
              <a:t>jiwa</a:t>
            </a:r>
            <a:r>
              <a:rPr lang="en-US" altLang="en-US" sz="1400" dirty="0">
                <a:solidFill>
                  <a:srgbClr val="10253F"/>
                </a:solidFill>
              </a:rPr>
              <a:t>; P :  39  </a:t>
            </a:r>
            <a:r>
              <a:rPr lang="en-US" altLang="en-US" sz="1400" dirty="0" err="1">
                <a:solidFill>
                  <a:srgbClr val="10253F"/>
                </a:solidFill>
              </a:rPr>
              <a:t>jiwa</a:t>
            </a:r>
            <a:r>
              <a:rPr lang="en-US" altLang="en-US" sz="1400" dirty="0">
                <a:solidFill>
                  <a:srgbClr val="10253F"/>
                </a:solidFill>
              </a:rPr>
              <a:t> </a:t>
            </a:r>
          </a:p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solidFill>
                  <a:srgbClr val="10253F"/>
                </a:solidFill>
                <a:cs typeface="Calibri" panose="020F0502020204030204" pitchFamily="34" charset="0"/>
              </a:rPr>
              <a:t>Tenaga</a:t>
            </a:r>
            <a:r>
              <a:rPr lang="en-US" altLang="en-US" sz="1400" dirty="0">
                <a:solidFill>
                  <a:srgbClr val="10253F"/>
                </a:solidFill>
                <a:cs typeface="Calibri" panose="020F0502020204030204" pitchFamily="34" charset="0"/>
              </a:rPr>
              <a:t> </a:t>
            </a:r>
            <a:r>
              <a:rPr lang="en-US" altLang="en-US" sz="1400" dirty="0" err="1">
                <a:solidFill>
                  <a:srgbClr val="10253F"/>
                </a:solidFill>
                <a:cs typeface="Calibri" panose="020F0502020204030204" pitchFamily="34" charset="0"/>
              </a:rPr>
              <a:t>Kerja</a:t>
            </a:r>
            <a:r>
              <a:rPr lang="en-US" altLang="en-US" sz="1400" dirty="0">
                <a:solidFill>
                  <a:srgbClr val="10253F"/>
                </a:solidFill>
                <a:cs typeface="Calibri" panose="020F0502020204030204" pitchFamily="34" charset="0"/>
              </a:rPr>
              <a:t> : 384 </a:t>
            </a:r>
            <a:r>
              <a:rPr lang="en-US" altLang="en-US" sz="1400" dirty="0" err="1">
                <a:solidFill>
                  <a:srgbClr val="10253F"/>
                </a:solidFill>
                <a:cs typeface="Calibri" panose="020F0502020204030204" pitchFamily="34" charset="0"/>
              </a:rPr>
              <a:t>Orang</a:t>
            </a:r>
            <a:endParaRPr lang="id-ID" altLang="en-US" sz="1400" dirty="0">
              <a:solidFill>
                <a:srgbClr val="10253F"/>
              </a:solidFill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02D7F4F2-DB28-9641-9B89-31352380311F}"/>
              </a:ext>
            </a:extLst>
          </p:cNvPr>
          <p:cNvSpPr/>
          <p:nvPr/>
        </p:nvSpPr>
        <p:spPr>
          <a:xfrm>
            <a:off x="7924801" y="6183086"/>
            <a:ext cx="1205344" cy="674914"/>
          </a:xfrm>
          <a:prstGeom prst="rect">
            <a:avLst/>
          </a:prstGeom>
          <a:solidFill>
            <a:srgbClr val="FFC000">
              <a:alpha val="7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SESUDAH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E3748281-0741-A448-A012-F8A9113F1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59" y="3810000"/>
            <a:ext cx="2881313" cy="4370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 b="1" dirty="0">
                <a:latin typeface="+mn-lt"/>
              </a:rPr>
              <a:t>Total </a:t>
            </a:r>
            <a:r>
              <a:rPr lang="en-US" altLang="en-US" sz="1400" b="1" dirty="0" err="1">
                <a:latin typeface="+mn-lt"/>
              </a:rPr>
              <a:t>Kolaborasi</a:t>
            </a:r>
            <a:r>
              <a:rPr lang="en-US" altLang="en-US" sz="1400" b="1" dirty="0">
                <a:latin typeface="+mn-lt"/>
              </a:rPr>
              <a:t> 2015-2018 : 2,5 </a:t>
            </a:r>
            <a:r>
              <a:rPr lang="en-US" altLang="en-US" sz="1400" b="1" dirty="0" err="1">
                <a:latin typeface="+mn-lt"/>
              </a:rPr>
              <a:t>Milyar</a:t>
            </a:r>
            <a:r>
              <a:rPr lang="en-US" altLang="en-US" sz="1400" b="1" dirty="0">
                <a:latin typeface="+mn-lt"/>
              </a:rPr>
              <a:t> </a:t>
            </a:r>
            <a:endParaRPr lang="id-ID" altLang="en-US" sz="1400" b="1" dirty="0">
              <a:latin typeface="+mn-lt"/>
            </a:endParaRPr>
          </a:p>
        </p:txBody>
      </p:sp>
      <p:grpSp>
        <p:nvGrpSpPr>
          <p:cNvPr id="7" name="Group 19">
            <a:extLst>
              <a:ext uri="{FF2B5EF4-FFF2-40B4-BE49-F238E27FC236}">
                <a16:creationId xmlns="" xmlns:a16="http://schemas.microsoft.com/office/drawing/2014/main" id="{F0F9CABD-2206-984B-88A4-01FA583C95D8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575"/>
            <a:chOff x="0" y="158750"/>
            <a:chExt cx="12204700" cy="568325"/>
          </a:xfrm>
        </p:grpSpPr>
        <p:sp>
          <p:nvSpPr>
            <p:cNvPr id="40979" name="Rectangle 3">
              <a:extLst>
                <a:ext uri="{FF2B5EF4-FFF2-40B4-BE49-F238E27FC236}">
                  <a16:creationId xmlns="" xmlns:a16="http://schemas.microsoft.com/office/drawing/2014/main" id="{932401E3-EE14-0148-AFE3-465007032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40980" name="Rectangle 4">
              <a:extLst>
                <a:ext uri="{FF2B5EF4-FFF2-40B4-BE49-F238E27FC236}">
                  <a16:creationId xmlns="" xmlns:a16="http://schemas.microsoft.com/office/drawing/2014/main" id="{FAA94D5A-369F-844F-8007-8BF3E181C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0981" name="TextBox 12">
              <a:extLst>
                <a:ext uri="{FF2B5EF4-FFF2-40B4-BE49-F238E27FC236}">
                  <a16:creationId xmlns="" xmlns:a16="http://schemas.microsoft.com/office/drawing/2014/main" id="{C75F88BA-DD5F-A944-A296-66078C4AB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id-ID" altLang="en-US" sz="2600" b="1" dirty="0" smtClean="0">
                  <a:solidFill>
                    <a:schemeClr val="bg1"/>
                  </a:solidFill>
                </a:rPr>
                <a:t>BEST PRACTICE</a:t>
              </a: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Rectangle 3">
            <a:extLst>
              <a:ext uri="{FF2B5EF4-FFF2-40B4-BE49-F238E27FC236}">
                <a16:creationId xmlns="" xmlns:a16="http://schemas.microsoft.com/office/drawing/2014/main" id="{E748473C-A1FE-8043-B759-47075A58F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8429" y="1"/>
            <a:ext cx="442703" cy="5683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3" name="Slide Number Placeholder 1">
            <a:extLst>
              <a:ext uri="{FF2B5EF4-FFF2-40B4-BE49-F238E27FC236}">
                <a16:creationId xmlns="" xmlns:a16="http://schemas.microsoft.com/office/drawing/2014/main" id="{C0588390-1A9C-3F42-8CD6-1C60E68DD809}"/>
              </a:ext>
            </a:extLst>
          </p:cNvPr>
          <p:cNvSpPr txBox="1">
            <a:spLocks/>
          </p:cNvSpPr>
          <p:nvPr/>
        </p:nvSpPr>
        <p:spPr>
          <a:xfrm>
            <a:off x="8608429" y="72629"/>
            <a:ext cx="4427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Placeholder 33">
            <a:extLst>
              <a:ext uri="{FF2B5EF4-FFF2-40B4-BE49-F238E27FC236}">
                <a16:creationId xmlns="" xmlns:a16="http://schemas.microsoft.com/office/drawing/2014/main" id="{FFA7C00A-B099-F147-A162-180FA6BFACB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4" r="15784"/>
          <a:stretch>
            <a:fillRect/>
          </a:stretch>
        </p:blipFill>
        <p:spPr>
          <a:xfrm>
            <a:off x="3501629" y="0"/>
            <a:ext cx="5638800" cy="6858000"/>
          </a:xfrm>
          <a:solidFill>
            <a:srgbClr val="D9D9D9"/>
          </a:solidFill>
        </p:spPr>
      </p:pic>
      <p:pic>
        <p:nvPicPr>
          <p:cNvPr id="41987" name="Picture 37">
            <a:extLst>
              <a:ext uri="{FF2B5EF4-FFF2-40B4-BE49-F238E27FC236}">
                <a16:creationId xmlns="" xmlns:a16="http://schemas.microsoft.com/office/drawing/2014/main" id="{D1934668-4F77-3C46-902E-237D6E915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1" b="21924"/>
          <a:stretch>
            <a:fillRect/>
          </a:stretch>
        </p:blipFill>
        <p:spPr bwMode="auto">
          <a:xfrm>
            <a:off x="334566" y="4197351"/>
            <a:ext cx="2807494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8">
            <a:extLst>
              <a:ext uri="{FF2B5EF4-FFF2-40B4-BE49-F238E27FC236}">
                <a16:creationId xmlns="" xmlns:a16="http://schemas.microsoft.com/office/drawing/2014/main" id="{FC0780BC-B0C5-8444-8BCB-63BE4A9FA9D5}"/>
              </a:ext>
            </a:extLst>
          </p:cNvPr>
          <p:cNvGrpSpPr>
            <a:grpSpLocks/>
          </p:cNvGrpSpPr>
          <p:nvPr/>
        </p:nvGrpSpPr>
        <p:grpSpPr bwMode="auto">
          <a:xfrm>
            <a:off x="1095375" y="896939"/>
            <a:ext cx="2322910" cy="554037"/>
            <a:chOff x="8511922" y="1218809"/>
            <a:chExt cx="2794706" cy="554489"/>
          </a:xfrm>
        </p:grpSpPr>
        <p:sp>
          <p:nvSpPr>
            <p:cNvPr id="42011" name="TextBox 17">
              <a:extLst>
                <a:ext uri="{FF2B5EF4-FFF2-40B4-BE49-F238E27FC236}">
                  <a16:creationId xmlns="" xmlns:a16="http://schemas.microsoft.com/office/drawing/2014/main" id="{CC31EF0C-EF6C-9242-A01D-2CD353D56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1218809"/>
              <a:ext cx="2624243" cy="338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ID" altLang="en-US" sz="1600" b="1" i="1" dirty="0">
                  <a:solidFill>
                    <a:srgbClr val="10253F"/>
                  </a:solidFill>
                </a:rPr>
                <a:t>Kota Banjarmasin</a:t>
              </a:r>
              <a:endParaRPr lang="id-ID" altLang="en-US" sz="1600" b="1" i="1" dirty="0">
                <a:solidFill>
                  <a:srgbClr val="10253F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2B108185-93AC-DA43-BA1B-FB599162DA14}"/>
                </a:ext>
              </a:extLst>
            </p:cNvPr>
            <p:cNvSpPr txBox="1"/>
            <p:nvPr/>
          </p:nvSpPr>
          <p:spPr>
            <a:xfrm>
              <a:off x="8511922" y="1465072"/>
              <a:ext cx="2794706" cy="3082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ctr">
                <a:defRPr/>
              </a:pPr>
              <a:r>
                <a:rPr lang="id-ID" sz="1400" dirty="0">
                  <a:solidFill>
                    <a:srgbClr val="10253F"/>
                  </a:solidFill>
                </a:rPr>
                <a:t>Kelurahan </a:t>
              </a:r>
              <a:r>
                <a:rPr lang="en-US" sz="1400" dirty="0" err="1"/>
                <a:t>Alalak</a:t>
              </a:r>
              <a:r>
                <a:rPr lang="en-US" sz="1400" dirty="0"/>
                <a:t> Selatan</a:t>
              </a:r>
              <a:endParaRPr lang="id-ID" sz="1400" dirty="0">
                <a:solidFill>
                  <a:schemeClr val="tx2">
                    <a:lumMod val="50000"/>
                  </a:schemeClr>
                </a:solidFill>
                <a:cs typeface="Calibri"/>
              </a:endParaRPr>
            </a:p>
          </p:txBody>
        </p:sp>
      </p:grpSp>
      <p:grpSp>
        <p:nvGrpSpPr>
          <p:cNvPr id="3" name="Group 29">
            <a:extLst>
              <a:ext uri="{FF2B5EF4-FFF2-40B4-BE49-F238E27FC236}">
                <a16:creationId xmlns="" xmlns:a16="http://schemas.microsoft.com/office/drawing/2014/main" id="{307E3FFD-FF12-BD44-8A8E-7A3ECA9FEB01}"/>
              </a:ext>
            </a:extLst>
          </p:cNvPr>
          <p:cNvGrpSpPr>
            <a:grpSpLocks/>
          </p:cNvGrpSpPr>
          <p:nvPr/>
        </p:nvGrpSpPr>
        <p:grpSpPr bwMode="auto">
          <a:xfrm>
            <a:off x="1095375" y="1489077"/>
            <a:ext cx="2096691" cy="582611"/>
            <a:chOff x="8511922" y="3305223"/>
            <a:chExt cx="2794706" cy="582260"/>
          </a:xfrm>
        </p:grpSpPr>
        <p:sp>
          <p:nvSpPr>
            <p:cNvPr id="42009" name="TextBox 20">
              <a:extLst>
                <a:ext uri="{FF2B5EF4-FFF2-40B4-BE49-F238E27FC236}">
                  <a16:creationId xmlns="" xmlns:a16="http://schemas.microsoft.com/office/drawing/2014/main" id="{86B0051B-A03E-154E-978A-A18423694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3305223"/>
              <a:ext cx="2704245" cy="33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Nama Kegiatan</a:t>
              </a:r>
            </a:p>
          </p:txBody>
        </p:sp>
        <p:sp>
          <p:nvSpPr>
            <p:cNvPr id="42010" name="TextBox 26">
              <a:extLst>
                <a:ext uri="{FF2B5EF4-FFF2-40B4-BE49-F238E27FC236}">
                  <a16:creationId xmlns="" xmlns:a16="http://schemas.microsoft.com/office/drawing/2014/main" id="{8C1550BB-C3CA-A044-8114-24DD8DB60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3579707"/>
              <a:ext cx="2794706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Pembangunan Titian Ulin</a:t>
              </a:r>
              <a:endParaRPr lang="en-US" altLang="en-US" sz="14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="" xmlns:a16="http://schemas.microsoft.com/office/drawing/2014/main" id="{E138272C-1D7A-374F-B949-A539A76E4C5F}"/>
              </a:ext>
            </a:extLst>
          </p:cNvPr>
          <p:cNvGrpSpPr>
            <a:grpSpLocks/>
          </p:cNvGrpSpPr>
          <p:nvPr/>
        </p:nvGrpSpPr>
        <p:grpSpPr bwMode="auto">
          <a:xfrm>
            <a:off x="1095375" y="2143126"/>
            <a:ext cx="2256235" cy="791861"/>
            <a:chOff x="8511922" y="5439259"/>
            <a:chExt cx="3006651" cy="793019"/>
          </a:xfrm>
        </p:grpSpPr>
        <p:sp>
          <p:nvSpPr>
            <p:cNvPr id="42007" name="TextBox 23">
              <a:extLst>
                <a:ext uri="{FF2B5EF4-FFF2-40B4-BE49-F238E27FC236}">
                  <a16:creationId xmlns="" xmlns:a16="http://schemas.microsoft.com/office/drawing/2014/main" id="{92104B21-598D-3C46-AE5B-555ACA1315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5439259"/>
              <a:ext cx="2703604" cy="339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Lokasi Kegiatan   </a:t>
              </a:r>
            </a:p>
          </p:txBody>
        </p:sp>
        <p:sp>
          <p:nvSpPr>
            <p:cNvPr id="42008" name="TextBox 27">
              <a:extLst>
                <a:ext uri="{FF2B5EF4-FFF2-40B4-BE49-F238E27FC236}">
                  <a16:creationId xmlns="" xmlns:a16="http://schemas.microsoft.com/office/drawing/2014/main" id="{2053A71C-AB33-A84C-8807-E04AB2897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5708293"/>
              <a:ext cx="3006651" cy="523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RT007-RW001, Luas Kumuh: 6,2 Ha</a:t>
              </a:r>
              <a:endParaRPr lang="en-US" altLang="en-US" sz="1400" b="1"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="" xmlns:a16="http://schemas.microsoft.com/office/drawing/2014/main" id="{AC3648F4-5B0F-964D-9FA5-007708690A4C}"/>
              </a:ext>
            </a:extLst>
          </p:cNvPr>
          <p:cNvGrpSpPr>
            <a:grpSpLocks/>
          </p:cNvGrpSpPr>
          <p:nvPr/>
        </p:nvGrpSpPr>
        <p:grpSpPr bwMode="auto">
          <a:xfrm>
            <a:off x="1095375" y="2861843"/>
            <a:ext cx="2562225" cy="1139795"/>
            <a:chOff x="8511922" y="5599357"/>
            <a:chExt cx="3415222" cy="1141069"/>
          </a:xfrm>
        </p:grpSpPr>
        <p:sp>
          <p:nvSpPr>
            <p:cNvPr id="42005" name="TextBox 24">
              <a:extLst>
                <a:ext uri="{FF2B5EF4-FFF2-40B4-BE49-F238E27FC236}">
                  <a16:creationId xmlns="" xmlns:a16="http://schemas.microsoft.com/office/drawing/2014/main" id="{B08A285B-2E22-854A-A9CF-40D4B5C29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5599357"/>
              <a:ext cx="2602677" cy="338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Penerima Manfaat</a:t>
              </a:r>
            </a:p>
          </p:txBody>
        </p:sp>
        <p:sp>
          <p:nvSpPr>
            <p:cNvPr id="42006" name="TextBox 32">
              <a:extLst>
                <a:ext uri="{FF2B5EF4-FFF2-40B4-BE49-F238E27FC236}">
                  <a16:creationId xmlns="" xmlns:a16="http://schemas.microsoft.com/office/drawing/2014/main" id="{D068D55F-DA5D-2946-8662-0736B5B7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5785721"/>
              <a:ext cx="3415222" cy="954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KK: 25 </a:t>
              </a:r>
              <a:endParaRPr lang="en-ID" altLang="en-US" sz="14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 : 45 </a:t>
              </a:r>
              <a:r>
                <a:rPr lang="en-US" altLang="en-US" sz="1400" dirty="0" err="1"/>
                <a:t>jiwa</a:t>
              </a:r>
              <a:r>
                <a:rPr lang="en-ID" altLang="en-US" sz="1400" dirty="0"/>
                <a:t>, </a:t>
              </a:r>
              <a:r>
                <a:rPr lang="en-US" altLang="en-US" sz="1400" dirty="0"/>
                <a:t>P : 46 </a:t>
              </a:r>
              <a:r>
                <a:rPr lang="en-US" altLang="en-US" sz="1400" dirty="0" err="1"/>
                <a:t>jiwa</a:t>
              </a:r>
              <a:endParaRPr lang="en-US" altLang="en-US" sz="14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Tenaga</a:t>
              </a:r>
              <a:r>
                <a:rPr lang="en-US" altLang="en-US" sz="1400" dirty="0"/>
                <a:t> </a:t>
              </a:r>
              <a:r>
                <a:rPr lang="en-US" altLang="en-US" sz="1400" dirty="0" err="1"/>
                <a:t>Kerja</a:t>
              </a:r>
              <a:r>
                <a:rPr lang="en-US" altLang="en-US" sz="1400" dirty="0"/>
                <a:t> : 568 </a:t>
              </a:r>
              <a:r>
                <a:rPr lang="en-US" altLang="en-US" sz="1400" dirty="0" err="1"/>
                <a:t>orang</a:t>
              </a:r>
              <a:endParaRPr lang="en-ID" altLang="en-US" sz="1400" dirty="0"/>
            </a:p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en-US" sz="1400" dirty="0">
                <a:solidFill>
                  <a:srgbClr val="10253F"/>
                </a:solidFill>
              </a:endParaRPr>
            </a:p>
          </p:txBody>
        </p:sp>
      </p:grpSp>
      <p:pic>
        <p:nvPicPr>
          <p:cNvPr id="41992" name="Picture 11">
            <a:extLst>
              <a:ext uri="{FF2B5EF4-FFF2-40B4-BE49-F238E27FC236}">
                <a16:creationId xmlns="" xmlns:a16="http://schemas.microsoft.com/office/drawing/2014/main" id="{2BD22869-7319-3C46-B20F-D3C4AC168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6" y="3065463"/>
            <a:ext cx="50125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Picture 12">
            <a:extLst>
              <a:ext uri="{FF2B5EF4-FFF2-40B4-BE49-F238E27FC236}">
                <a16:creationId xmlns="" xmlns:a16="http://schemas.microsoft.com/office/drawing/2014/main" id="{B96F63C4-ABC5-E941-B4CC-6B5D46BE3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230439"/>
            <a:ext cx="25479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4" name="Picture 16">
            <a:extLst>
              <a:ext uri="{FF2B5EF4-FFF2-40B4-BE49-F238E27FC236}">
                <a16:creationId xmlns="" xmlns:a16="http://schemas.microsoft.com/office/drawing/2014/main" id="{04A7B921-8FB0-5E41-ACD9-FE6FDBE53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73" y="1589088"/>
            <a:ext cx="40124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5" name="Picture 18">
            <a:extLst>
              <a:ext uri="{FF2B5EF4-FFF2-40B4-BE49-F238E27FC236}">
                <a16:creationId xmlns="" xmlns:a16="http://schemas.microsoft.com/office/drawing/2014/main" id="{A114C1D7-A502-3A44-9A60-D7A918F7F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0" y="896939"/>
            <a:ext cx="41076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62E53F06-E9B0-B642-9698-0D239FA6B3AF}"/>
              </a:ext>
            </a:extLst>
          </p:cNvPr>
          <p:cNvSpPr/>
          <p:nvPr/>
        </p:nvSpPr>
        <p:spPr>
          <a:xfrm>
            <a:off x="1905000" y="6061075"/>
            <a:ext cx="1235869" cy="488950"/>
          </a:xfrm>
          <a:prstGeom prst="rect">
            <a:avLst/>
          </a:prstGeom>
          <a:solidFill>
            <a:srgbClr val="FFC000">
              <a:alpha val="7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SEBELUM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8C2FB6A4-C7F1-C84A-ABF3-C3197B3E98A9}"/>
              </a:ext>
            </a:extLst>
          </p:cNvPr>
          <p:cNvSpPr/>
          <p:nvPr/>
        </p:nvSpPr>
        <p:spPr>
          <a:xfrm>
            <a:off x="7543800" y="6183086"/>
            <a:ext cx="1600200" cy="674914"/>
          </a:xfrm>
          <a:prstGeom prst="rect">
            <a:avLst/>
          </a:prstGeom>
          <a:solidFill>
            <a:srgbClr val="FFC000">
              <a:alpha val="7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SESUDAH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7BCAB9D9-8CFD-224B-BB5F-404F8835F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847" y="3795714"/>
            <a:ext cx="2832497" cy="4370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 b="1" dirty="0">
                <a:latin typeface="+mn-lt"/>
              </a:rPr>
              <a:t>Total </a:t>
            </a:r>
            <a:r>
              <a:rPr lang="en-US" altLang="en-US" sz="1400" b="1" dirty="0" err="1">
                <a:latin typeface="+mn-lt"/>
              </a:rPr>
              <a:t>Kolaborasi</a:t>
            </a:r>
            <a:r>
              <a:rPr lang="en-US" altLang="en-US" sz="1400" b="1" dirty="0">
                <a:latin typeface="+mn-lt"/>
              </a:rPr>
              <a:t> 2015-2018 : 2,4 </a:t>
            </a:r>
            <a:r>
              <a:rPr lang="en-US" altLang="en-US" sz="1400" b="1" dirty="0" err="1">
                <a:latin typeface="+mn-lt"/>
              </a:rPr>
              <a:t>Milyar</a:t>
            </a:r>
            <a:r>
              <a:rPr lang="en-US" altLang="en-US" sz="1400" b="1" dirty="0">
                <a:latin typeface="+mn-lt"/>
              </a:rPr>
              <a:t> </a:t>
            </a:r>
            <a:endParaRPr lang="id-ID" altLang="en-US" sz="1400" b="1" dirty="0">
              <a:latin typeface="+mn-lt"/>
            </a:endParaRPr>
          </a:p>
        </p:txBody>
      </p:sp>
      <p:grpSp>
        <p:nvGrpSpPr>
          <p:cNvPr id="7" name="Group 19">
            <a:extLst>
              <a:ext uri="{FF2B5EF4-FFF2-40B4-BE49-F238E27FC236}">
                <a16:creationId xmlns="" xmlns:a16="http://schemas.microsoft.com/office/drawing/2014/main" id="{CC1AB77E-B2B7-1C48-9D8B-CA69D2D3A999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575"/>
            <a:chOff x="0" y="158750"/>
            <a:chExt cx="12204700" cy="568325"/>
          </a:xfrm>
        </p:grpSpPr>
        <p:sp>
          <p:nvSpPr>
            <p:cNvPr id="42002" name="Rectangle 3">
              <a:extLst>
                <a:ext uri="{FF2B5EF4-FFF2-40B4-BE49-F238E27FC236}">
                  <a16:creationId xmlns="" xmlns:a16="http://schemas.microsoft.com/office/drawing/2014/main" id="{1D36FF97-C3A1-C349-96C1-06AD7D9B6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42003" name="Rectangle 4">
              <a:extLst>
                <a:ext uri="{FF2B5EF4-FFF2-40B4-BE49-F238E27FC236}">
                  <a16:creationId xmlns="" xmlns:a16="http://schemas.microsoft.com/office/drawing/2014/main" id="{7A579847-42A9-A74A-B70E-11754BD78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2004" name="TextBox 12">
              <a:extLst>
                <a:ext uri="{FF2B5EF4-FFF2-40B4-BE49-F238E27FC236}">
                  <a16:creationId xmlns="" xmlns:a16="http://schemas.microsoft.com/office/drawing/2014/main" id="{C17F3859-05E8-764C-BEC4-D5898FF3C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id-ID" altLang="en-US" sz="2600" b="1" dirty="0" smtClean="0">
                  <a:solidFill>
                    <a:schemeClr val="bg1"/>
                  </a:solidFill>
                </a:rPr>
                <a:t>BEST PRACTICE</a:t>
              </a: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Rectangle 3">
            <a:extLst>
              <a:ext uri="{FF2B5EF4-FFF2-40B4-BE49-F238E27FC236}">
                <a16:creationId xmlns="" xmlns:a16="http://schemas.microsoft.com/office/drawing/2014/main" id="{23697137-1B03-4041-91F9-1E544A26C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8429" y="1"/>
            <a:ext cx="442703" cy="5683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>
            <a:extLst>
              <a:ext uri="{FF2B5EF4-FFF2-40B4-BE49-F238E27FC236}">
                <a16:creationId xmlns="" xmlns:a16="http://schemas.microsoft.com/office/drawing/2014/main" id="{CAED43F6-D886-3545-8A28-A4F1D9E87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6988"/>
            <a:ext cx="91440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9">
            <a:extLst>
              <a:ext uri="{FF2B5EF4-FFF2-40B4-BE49-F238E27FC236}">
                <a16:creationId xmlns="" xmlns:a16="http://schemas.microsoft.com/office/drawing/2014/main" id="{410A9D65-E4D4-4847-9CF9-9A3056CEA2AD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575"/>
            <a:chOff x="0" y="158750"/>
            <a:chExt cx="12204700" cy="568325"/>
          </a:xfrm>
        </p:grpSpPr>
        <p:sp>
          <p:nvSpPr>
            <p:cNvPr id="36893" name="Rectangle 3">
              <a:extLst>
                <a:ext uri="{FF2B5EF4-FFF2-40B4-BE49-F238E27FC236}">
                  <a16:creationId xmlns="" xmlns:a16="http://schemas.microsoft.com/office/drawing/2014/main" id="{0911A269-786D-B941-B0B6-325883677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36894" name="Rectangle 4">
              <a:extLst>
                <a:ext uri="{FF2B5EF4-FFF2-40B4-BE49-F238E27FC236}">
                  <a16:creationId xmlns="" xmlns:a16="http://schemas.microsoft.com/office/drawing/2014/main" id="{69380F42-EFBB-E34F-A743-B7170BEFB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6895" name="TextBox 12">
              <a:extLst>
                <a:ext uri="{FF2B5EF4-FFF2-40B4-BE49-F238E27FC236}">
                  <a16:creationId xmlns="" xmlns:a16="http://schemas.microsoft.com/office/drawing/2014/main" id="{E1C3DC79-5859-8D40-82D7-1FFB4B8B8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id-ID" altLang="en-US" sz="2600" b="1" dirty="0" smtClean="0">
                  <a:solidFill>
                    <a:schemeClr val="bg1"/>
                  </a:solidFill>
                </a:rPr>
                <a:t>BEST PRACTICE</a:t>
              </a: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28">
            <a:extLst>
              <a:ext uri="{FF2B5EF4-FFF2-40B4-BE49-F238E27FC236}">
                <a16:creationId xmlns="" xmlns:a16="http://schemas.microsoft.com/office/drawing/2014/main" id="{9B95B495-8BBF-0F4B-B43E-E54C0136E1C0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14400"/>
            <a:ext cx="2096691" cy="554038"/>
            <a:chOff x="8511922" y="1218809"/>
            <a:chExt cx="2794706" cy="554489"/>
          </a:xfrm>
        </p:grpSpPr>
        <p:sp>
          <p:nvSpPr>
            <p:cNvPr id="36889" name="TextBox 17">
              <a:extLst>
                <a:ext uri="{FF2B5EF4-FFF2-40B4-BE49-F238E27FC236}">
                  <a16:creationId xmlns="" xmlns:a16="http://schemas.microsoft.com/office/drawing/2014/main" id="{EF1C7BDC-F2ED-FC4B-A06B-9DADB3354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3" y="1218809"/>
              <a:ext cx="18599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ID" altLang="en-US" sz="1600" b="1" i="1">
                  <a:solidFill>
                    <a:srgbClr val="10253F"/>
                  </a:solidFill>
                </a:rPr>
                <a:t>Kota Malang</a:t>
              </a:r>
              <a:endParaRPr lang="id-ID" altLang="en-US" sz="1600" b="1" i="1">
                <a:solidFill>
                  <a:srgbClr val="10253F"/>
                </a:solidFill>
              </a:endParaRPr>
            </a:p>
          </p:txBody>
        </p:sp>
        <p:sp>
          <p:nvSpPr>
            <p:cNvPr id="36890" name="TextBox 25">
              <a:extLst>
                <a:ext uri="{FF2B5EF4-FFF2-40B4-BE49-F238E27FC236}">
                  <a16:creationId xmlns="" xmlns:a16="http://schemas.microsoft.com/office/drawing/2014/main" id="{AFD794BF-6A11-CE48-829F-D247BC0F2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1465522"/>
              <a:ext cx="2794706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400">
                  <a:solidFill>
                    <a:srgbClr val="10253F"/>
                  </a:solidFill>
                </a:rPr>
                <a:t>Kelurahan </a:t>
              </a:r>
              <a:r>
                <a:rPr lang="en-US" altLang="en-US" sz="1400">
                  <a:solidFill>
                    <a:srgbClr val="10253F"/>
                  </a:solidFill>
                </a:rPr>
                <a:t>Sukun</a:t>
              </a:r>
              <a:endParaRPr lang="en-US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29">
            <a:extLst>
              <a:ext uri="{FF2B5EF4-FFF2-40B4-BE49-F238E27FC236}">
                <a16:creationId xmlns="" xmlns:a16="http://schemas.microsoft.com/office/drawing/2014/main" id="{84A6D9E2-62FA-854D-9B66-C8C2277B026F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676400"/>
            <a:ext cx="2096691" cy="798512"/>
            <a:chOff x="8511922" y="3305221"/>
            <a:chExt cx="2794706" cy="797392"/>
          </a:xfrm>
        </p:grpSpPr>
        <p:sp>
          <p:nvSpPr>
            <p:cNvPr id="36887" name="TextBox 20">
              <a:extLst>
                <a:ext uri="{FF2B5EF4-FFF2-40B4-BE49-F238E27FC236}">
                  <a16:creationId xmlns="" xmlns:a16="http://schemas.microsoft.com/office/drawing/2014/main" id="{B68F16A2-7A02-9A46-9EDF-917EB1F76D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3305221"/>
              <a:ext cx="2621721" cy="338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4572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altLang="en-US" sz="1600" b="1" i="1" dirty="0">
                  <a:solidFill>
                    <a:srgbClr val="10253F"/>
                  </a:solidFill>
                </a:rPr>
                <a:t>Nama Kegiatan</a:t>
              </a:r>
            </a:p>
          </p:txBody>
        </p:sp>
        <p:sp>
          <p:nvSpPr>
            <p:cNvPr id="36888" name="TextBox 26">
              <a:extLst>
                <a:ext uri="{FF2B5EF4-FFF2-40B4-BE49-F238E27FC236}">
                  <a16:creationId xmlns="" xmlns:a16="http://schemas.microsoft.com/office/drawing/2014/main" id="{6B77EF05-6233-9349-BEDB-4C8DE3DF2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1922" y="3579707"/>
              <a:ext cx="2794706" cy="5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font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 err="1"/>
                <a:t>Penataan</a:t>
              </a:r>
              <a:r>
                <a:rPr lang="en-US" altLang="en-US" sz="1400" dirty="0"/>
                <a:t> </a:t>
              </a:r>
              <a:r>
                <a:rPr lang="en-US" altLang="en-US" sz="1400" dirty="0" err="1"/>
                <a:t>Permukiman</a:t>
              </a:r>
              <a:r>
                <a:rPr lang="en-US" altLang="en-US" sz="1400" dirty="0"/>
                <a:t> </a:t>
              </a:r>
              <a:r>
                <a:rPr lang="en-US" altLang="en-US" sz="1400" dirty="0" err="1"/>
                <a:t>Pinggir</a:t>
              </a:r>
              <a:r>
                <a:rPr lang="en-US" altLang="en-US" sz="1400" dirty="0"/>
                <a:t> Sungai</a:t>
              </a:r>
              <a:endParaRPr lang="id-ID" altLang="en-US" sz="1400" dirty="0"/>
            </a:p>
          </p:txBody>
        </p:sp>
      </p:grpSp>
      <p:sp>
        <p:nvSpPr>
          <p:cNvPr id="36870" name="TextBox 23">
            <a:extLst>
              <a:ext uri="{FF2B5EF4-FFF2-40B4-BE49-F238E27FC236}">
                <a16:creationId xmlns="" xmlns:a16="http://schemas.microsoft.com/office/drawing/2014/main" id="{EA11AE42-D5BA-A347-AED2-06E1C9FA3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7" y="2557464"/>
            <a:ext cx="24241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d-ID" altLang="en-US" sz="1600" b="1" i="1" dirty="0">
                <a:solidFill>
                  <a:srgbClr val="10253F"/>
                </a:solidFill>
              </a:rPr>
              <a:t>Lokasi Kegiatan   </a:t>
            </a:r>
          </a:p>
        </p:txBody>
      </p:sp>
      <p:sp>
        <p:nvSpPr>
          <p:cNvPr id="36871" name="TextBox 24">
            <a:extLst>
              <a:ext uri="{FF2B5EF4-FFF2-40B4-BE49-F238E27FC236}">
                <a16:creationId xmlns="" xmlns:a16="http://schemas.microsoft.com/office/drawing/2014/main" id="{220370F3-029E-034B-8053-78A40AD17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066800"/>
            <a:ext cx="19847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d-ID" altLang="en-US" sz="1600" b="1" i="1" dirty="0">
                <a:solidFill>
                  <a:srgbClr val="10253F"/>
                </a:solidFill>
              </a:rPr>
              <a:t>Penerima Manfaat</a:t>
            </a:r>
            <a:endParaRPr lang="en-ID" altLang="en-US" sz="1600" b="1" i="1" dirty="0">
              <a:solidFill>
                <a:srgbClr val="10253F"/>
              </a:solidFill>
            </a:endParaRPr>
          </a:p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dirty="0">
                <a:solidFill>
                  <a:srgbClr val="10253F"/>
                </a:solidFill>
              </a:rPr>
              <a:t>KK: 2.854</a:t>
            </a:r>
          </a:p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dirty="0">
                <a:solidFill>
                  <a:srgbClr val="10253F"/>
                </a:solidFill>
              </a:rPr>
              <a:t>L : 7.821, P : 4.723</a:t>
            </a:r>
          </a:p>
          <a:p>
            <a:pPr font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dirty="0" err="1">
                <a:solidFill>
                  <a:srgbClr val="10253F"/>
                </a:solidFill>
              </a:rPr>
              <a:t>Tenaga</a:t>
            </a:r>
            <a:r>
              <a:rPr lang="en-ID" altLang="en-US" sz="1600" dirty="0">
                <a:solidFill>
                  <a:srgbClr val="10253F"/>
                </a:solidFill>
              </a:rPr>
              <a:t> </a:t>
            </a:r>
            <a:r>
              <a:rPr lang="en-ID" altLang="en-US" sz="1600" dirty="0" err="1">
                <a:solidFill>
                  <a:srgbClr val="10253F"/>
                </a:solidFill>
              </a:rPr>
              <a:t>Kerja</a:t>
            </a:r>
            <a:r>
              <a:rPr lang="en-ID" altLang="en-US" sz="1600" dirty="0">
                <a:solidFill>
                  <a:srgbClr val="10253F"/>
                </a:solidFill>
              </a:rPr>
              <a:t> : 2.764 </a:t>
            </a:r>
            <a:r>
              <a:rPr lang="en-ID" altLang="en-US" sz="1600" dirty="0" err="1">
                <a:solidFill>
                  <a:srgbClr val="10253F"/>
                </a:solidFill>
              </a:rPr>
              <a:t>Orang</a:t>
            </a:r>
            <a:endParaRPr lang="id-ID" altLang="en-US" sz="1600" dirty="0">
              <a:solidFill>
                <a:srgbClr val="10253F"/>
              </a:solidFill>
            </a:endParaRPr>
          </a:p>
        </p:txBody>
      </p:sp>
      <p:pic>
        <p:nvPicPr>
          <p:cNvPr id="36872" name="Picture 11">
            <a:extLst>
              <a:ext uri="{FF2B5EF4-FFF2-40B4-BE49-F238E27FC236}">
                <a16:creationId xmlns="" xmlns:a16="http://schemas.microsoft.com/office/drawing/2014/main" id="{957D78EF-9AF2-B94F-82E6-95F6B9F4C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47800"/>
            <a:ext cx="501253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12">
            <a:extLst>
              <a:ext uri="{FF2B5EF4-FFF2-40B4-BE49-F238E27FC236}">
                <a16:creationId xmlns="" xmlns:a16="http://schemas.microsoft.com/office/drawing/2014/main" id="{D4689187-9AD1-5648-B7B0-2EE7DDFE2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2644776"/>
            <a:ext cx="25479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6">
            <a:extLst>
              <a:ext uri="{FF2B5EF4-FFF2-40B4-BE49-F238E27FC236}">
                <a16:creationId xmlns="" xmlns:a16="http://schemas.microsoft.com/office/drawing/2014/main" id="{C1A7431E-9625-2346-A6F7-E8261AA64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40124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18">
            <a:extLst>
              <a:ext uri="{FF2B5EF4-FFF2-40B4-BE49-F238E27FC236}">
                <a16:creationId xmlns="" xmlns:a16="http://schemas.microsoft.com/office/drawing/2014/main" id="{4C2D79FE-9DE7-DE44-A48E-92893D8E9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41076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6" name="TextBox 3">
            <a:extLst>
              <a:ext uri="{FF2B5EF4-FFF2-40B4-BE49-F238E27FC236}">
                <a16:creationId xmlns="" xmlns:a16="http://schemas.microsoft.com/office/drawing/2014/main" id="{785D994C-9346-734A-9D88-3B27531AD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2794001"/>
            <a:ext cx="2187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/>
              <a:t>RW06, </a:t>
            </a:r>
            <a:r>
              <a:rPr lang="en-US" altLang="en-US" sz="1400" dirty="0" err="1"/>
              <a:t>Luas</a:t>
            </a:r>
            <a:r>
              <a:rPr lang="en-US" altLang="en-US" sz="1400" dirty="0"/>
              <a:t> </a:t>
            </a:r>
            <a:r>
              <a:rPr lang="en-US" altLang="en-US" sz="1400" dirty="0" err="1"/>
              <a:t>Kumuh</a:t>
            </a:r>
            <a:r>
              <a:rPr lang="en-US" altLang="en-US" sz="1400" dirty="0"/>
              <a:t> : 7,8 Ha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0E72CBF-024E-9F4B-8653-CFEB7CBE3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935" y="2670175"/>
            <a:ext cx="2778919" cy="4370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 b="1" dirty="0">
                <a:latin typeface="+mn-lt"/>
              </a:rPr>
              <a:t>Total </a:t>
            </a:r>
            <a:r>
              <a:rPr lang="en-US" altLang="en-US" sz="1400" b="1" dirty="0" err="1">
                <a:latin typeface="+mn-lt"/>
              </a:rPr>
              <a:t>Kolaborasi</a:t>
            </a:r>
            <a:r>
              <a:rPr lang="en-US" altLang="en-US" sz="1400" b="1" dirty="0">
                <a:latin typeface="+mn-lt"/>
              </a:rPr>
              <a:t> 2015-2018 : 7 </a:t>
            </a:r>
            <a:r>
              <a:rPr lang="en-US" altLang="en-US" sz="1400" b="1" dirty="0" err="1">
                <a:latin typeface="+mn-lt"/>
              </a:rPr>
              <a:t>Milyar</a:t>
            </a:r>
            <a:r>
              <a:rPr lang="en-US" altLang="en-US" sz="1400" b="1" dirty="0">
                <a:latin typeface="+mn-lt"/>
              </a:rPr>
              <a:t> </a:t>
            </a:r>
            <a:endParaRPr lang="id-ID" altLang="en-US" sz="1400" b="1" dirty="0">
              <a:latin typeface="+mn-lt"/>
            </a:endParaRPr>
          </a:p>
        </p:txBody>
      </p:sp>
      <p:pic>
        <p:nvPicPr>
          <p:cNvPr id="36878" name="Picture 2">
            <a:extLst>
              <a:ext uri="{FF2B5EF4-FFF2-40B4-BE49-F238E27FC236}">
                <a16:creationId xmlns="" xmlns:a16="http://schemas.microsoft.com/office/drawing/2014/main" id="{F71C7B3C-31E8-3641-BBA2-50B9DAB61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32" y="3222624"/>
            <a:ext cx="2751815" cy="353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5">
            <a:extLst>
              <a:ext uri="{FF2B5EF4-FFF2-40B4-BE49-F238E27FC236}">
                <a16:creationId xmlns="" xmlns:a16="http://schemas.microsoft.com/office/drawing/2014/main" id="{44D58DC5-54E3-4A47-A299-B311DD0843C3}"/>
              </a:ext>
            </a:extLst>
          </p:cNvPr>
          <p:cNvGrpSpPr>
            <a:grpSpLocks/>
          </p:cNvGrpSpPr>
          <p:nvPr/>
        </p:nvGrpSpPr>
        <p:grpSpPr bwMode="auto">
          <a:xfrm>
            <a:off x="4685110" y="3151189"/>
            <a:ext cx="4113609" cy="3711575"/>
            <a:chOff x="1041009" y="1487157"/>
            <a:chExt cx="6535448" cy="4501661"/>
          </a:xfrm>
        </p:grpSpPr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6EB70DE3-FF3A-0248-937E-925A0916C97F}"/>
                </a:ext>
              </a:extLst>
            </p:cNvPr>
            <p:cNvSpPr/>
            <p:nvPr/>
          </p:nvSpPr>
          <p:spPr>
            <a:xfrm>
              <a:off x="1041009" y="1487157"/>
              <a:ext cx="6535448" cy="4501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6883" name="Picture 4">
              <a:extLst>
                <a:ext uri="{FF2B5EF4-FFF2-40B4-BE49-F238E27FC236}">
                  <a16:creationId xmlns="" xmlns:a16="http://schemas.microsoft.com/office/drawing/2014/main" id="{9DA0415F-B16A-464E-BA69-13A195B6B9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r="50690" b="52226"/>
            <a:stretch>
              <a:fillRect/>
            </a:stretch>
          </p:blipFill>
          <p:spPr bwMode="auto">
            <a:xfrm>
              <a:off x="1141413" y="1585888"/>
              <a:ext cx="3067904" cy="2068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4" name="Picture 4">
              <a:extLst>
                <a:ext uri="{FF2B5EF4-FFF2-40B4-BE49-F238E27FC236}">
                  <a16:creationId xmlns="" xmlns:a16="http://schemas.microsoft.com/office/drawing/2014/main" id="{D13673D7-D326-2E42-A045-318FD7A1AE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90" b="52226"/>
            <a:stretch>
              <a:fillRect/>
            </a:stretch>
          </p:blipFill>
          <p:spPr bwMode="auto">
            <a:xfrm>
              <a:off x="4287726" y="1585887"/>
              <a:ext cx="3212856" cy="2068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5" name="Picture 4">
              <a:extLst>
                <a:ext uri="{FF2B5EF4-FFF2-40B4-BE49-F238E27FC236}">
                  <a16:creationId xmlns="" xmlns:a16="http://schemas.microsoft.com/office/drawing/2014/main" id="{4390C5EE-A106-204D-94CF-5EF8025884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424" r="50690"/>
            <a:stretch>
              <a:fillRect/>
            </a:stretch>
          </p:blipFill>
          <p:spPr bwMode="auto">
            <a:xfrm>
              <a:off x="1141413" y="3737033"/>
              <a:ext cx="3079322" cy="217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6" name="Picture 4">
              <a:extLst>
                <a:ext uri="{FF2B5EF4-FFF2-40B4-BE49-F238E27FC236}">
                  <a16:creationId xmlns="" xmlns:a16="http://schemas.microsoft.com/office/drawing/2014/main" id="{FA8AC31B-623D-7E40-BAE1-5180D6867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6" t="49841"/>
            <a:stretch>
              <a:fillRect/>
            </a:stretch>
          </p:blipFill>
          <p:spPr bwMode="auto">
            <a:xfrm>
              <a:off x="4287726" y="3737033"/>
              <a:ext cx="3212856" cy="217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8D1A18CC-1D19-BB4B-84A8-5F7DE4B3ADCA}"/>
              </a:ext>
            </a:extLst>
          </p:cNvPr>
          <p:cNvSpPr/>
          <p:nvPr/>
        </p:nvSpPr>
        <p:spPr>
          <a:xfrm>
            <a:off x="2772966" y="6370638"/>
            <a:ext cx="1521619" cy="3238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SEBELUM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A4EF89AB-A40A-FF4C-8BE2-8053A3BB46BE}"/>
              </a:ext>
            </a:extLst>
          </p:cNvPr>
          <p:cNvSpPr/>
          <p:nvPr/>
        </p:nvSpPr>
        <p:spPr>
          <a:xfrm>
            <a:off x="4044554" y="3154363"/>
            <a:ext cx="1522809" cy="3238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SESUDAH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="" xmlns:a16="http://schemas.microsoft.com/office/drawing/2014/main" id="{CED55B65-A2B1-7B42-9823-D982D21C1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2926" y="6280151"/>
            <a:ext cx="442703" cy="5683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>
            <a:extLst>
              <a:ext uri="{FF2B5EF4-FFF2-40B4-BE49-F238E27FC236}">
                <a16:creationId xmlns:a16="http://schemas.microsoft.com/office/drawing/2014/main" xmlns="" id="{3ACF432A-2483-7F49-81F8-4E7AF4DFC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3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object 31">
            <a:extLst>
              <a:ext uri="{FF2B5EF4-FFF2-40B4-BE49-F238E27FC236}">
                <a16:creationId xmlns:a16="http://schemas.microsoft.com/office/drawing/2014/main" xmlns="" id="{7D74A882-A2DC-364D-8028-3E493143D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030" y="2496322"/>
            <a:ext cx="778669" cy="10398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30" name="object 30">
            <a:extLst>
              <a:ext uri="{FF2B5EF4-FFF2-40B4-BE49-F238E27FC236}">
                <a16:creationId xmlns:a16="http://schemas.microsoft.com/office/drawing/2014/main" xmlns="" id="{91A48A33-CE8B-4C4B-A0E7-19656C12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45" y="3760031"/>
            <a:ext cx="779860" cy="10398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6" name="object 28">
            <a:extLst>
              <a:ext uri="{FF2B5EF4-FFF2-40B4-BE49-F238E27FC236}">
                <a16:creationId xmlns:a16="http://schemas.microsoft.com/office/drawing/2014/main" xmlns="" id="{58ADB63B-528C-834A-ABBA-64FD52B50DE0}"/>
              </a:ext>
            </a:extLst>
          </p:cNvPr>
          <p:cNvGrpSpPr>
            <a:grpSpLocks/>
          </p:cNvGrpSpPr>
          <p:nvPr/>
        </p:nvGrpSpPr>
        <p:grpSpPr bwMode="auto">
          <a:xfrm>
            <a:off x="4880966" y="1164222"/>
            <a:ext cx="790575" cy="1041400"/>
            <a:chOff x="3392" y="1584"/>
            <a:chExt cx="664" cy="656"/>
          </a:xfrm>
        </p:grpSpPr>
        <p:pic>
          <p:nvPicPr>
            <p:cNvPr id="52243" name="object 28">
              <a:extLst>
                <a:ext uri="{FF2B5EF4-FFF2-40B4-BE49-F238E27FC236}">
                  <a16:creationId xmlns:a16="http://schemas.microsoft.com/office/drawing/2014/main" xmlns="" id="{BF3DE6E1-97E2-A646-8F8F-0330E8C108C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2" y="1584"/>
              <a:ext cx="664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4" name="Text Box 7">
              <a:extLst>
                <a:ext uri="{FF2B5EF4-FFF2-40B4-BE49-F238E27FC236}">
                  <a16:creationId xmlns:a16="http://schemas.microsoft.com/office/drawing/2014/main" xmlns="" id="{83859F2B-FB3E-E349-B6D2-9141D55E5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3" y="1590"/>
              <a:ext cx="65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2232" name="object 26">
            <a:extLst>
              <a:ext uri="{FF2B5EF4-FFF2-40B4-BE49-F238E27FC236}">
                <a16:creationId xmlns:a16="http://schemas.microsoft.com/office/drawing/2014/main" xmlns="" id="{65F7C01C-50B7-374C-9E55-CFB65745D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014" y="2584568"/>
            <a:ext cx="773906" cy="103187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35" name="object 21">
            <a:extLst>
              <a:ext uri="{FF2B5EF4-FFF2-40B4-BE49-F238E27FC236}">
                <a16:creationId xmlns:a16="http://schemas.microsoft.com/office/drawing/2014/main" xmlns="" id="{E6AB66F0-48D5-B948-B97B-8E290B9BE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029" y="1166464"/>
            <a:ext cx="787004" cy="10493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2236" name="object 15">
            <a:extLst>
              <a:ext uri="{FF2B5EF4-FFF2-40B4-BE49-F238E27FC236}">
                <a16:creationId xmlns:a16="http://schemas.microsoft.com/office/drawing/2014/main" xmlns="" id="{8419D14F-BE54-D447-B4D1-246AD66A0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712" y="1371600"/>
            <a:ext cx="3341488" cy="81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US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MENGUBAH RINTANGAN MENJADI KREATIVITAS/ MENDORONG INOVASI</a:t>
            </a:r>
          </a:p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endParaRPr lang="en-US" altLang="en-US" sz="1800" dirty="0">
              <a:latin typeface="Franklin Gothic Demi" panose="020B0603020102020204" pitchFamily="34" charset="0"/>
              <a:ea typeface="Franklin Gothic Demi" panose="020B0603020102020204" pitchFamily="34" charset="0"/>
              <a:cs typeface="Franklin Gothic Demi" panose="020B0603020102020204" pitchFamily="34" charset="0"/>
            </a:endParaRPr>
          </a:p>
        </p:txBody>
      </p:sp>
      <p:sp>
        <p:nvSpPr>
          <p:cNvPr id="52237" name="object 14">
            <a:extLst>
              <a:ext uri="{FF2B5EF4-FFF2-40B4-BE49-F238E27FC236}">
                <a16:creationId xmlns:a16="http://schemas.microsoft.com/office/drawing/2014/main" xmlns="" id="{14CD545B-30AD-694A-B888-5066C795A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371600"/>
            <a:ext cx="3200891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US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PARTISIPASI MASYARAKAT YANG TIDAK HANYA SEKEDAR SLOGAN</a:t>
            </a:r>
          </a:p>
        </p:txBody>
      </p:sp>
      <p:sp>
        <p:nvSpPr>
          <p:cNvPr id="52238" name="object 11">
            <a:extLst>
              <a:ext uri="{FF2B5EF4-FFF2-40B4-BE49-F238E27FC236}">
                <a16:creationId xmlns:a16="http://schemas.microsoft.com/office/drawing/2014/main" xmlns="" id="{CF25EE1D-6EF8-924C-AD07-D514D0664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901" y="2667000"/>
            <a:ext cx="3340299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US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MENCIPTAKAN LEBIH BANYAK LAGI INDIVIDU DAN KELOMPOK YANG  PEDULI</a:t>
            </a:r>
          </a:p>
        </p:txBody>
      </p:sp>
      <p:sp>
        <p:nvSpPr>
          <p:cNvPr id="52239" name="object 10">
            <a:extLst>
              <a:ext uri="{FF2B5EF4-FFF2-40B4-BE49-F238E27FC236}">
                <a16:creationId xmlns:a16="http://schemas.microsoft.com/office/drawing/2014/main" xmlns="" id="{EE36CD10-AE81-AF4B-8399-0BA14B927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407" y="2747963"/>
            <a:ext cx="3200891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ID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MENGUBAH WAJAH KAWASAN DENGAN DESAIN YANG ATRAKTIF/MENARIK</a:t>
            </a:r>
          </a:p>
        </p:txBody>
      </p:sp>
      <p:sp>
        <p:nvSpPr>
          <p:cNvPr id="52240" name="object 9">
            <a:extLst>
              <a:ext uri="{FF2B5EF4-FFF2-40B4-BE49-F238E27FC236}">
                <a16:creationId xmlns:a16="http://schemas.microsoft.com/office/drawing/2014/main" xmlns="" id="{9ECB58B1-A9E9-9945-A326-9C7ECB31E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038600"/>
            <a:ext cx="3169442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ID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MENGEMBANGKAN WADAH KOLABORASI BERBAGAI PIHAK</a:t>
            </a:r>
          </a:p>
        </p:txBody>
      </p:sp>
      <p:grpSp>
        <p:nvGrpSpPr>
          <p:cNvPr id="8" name="Group 19">
            <a:extLst>
              <a:ext uri="{FF2B5EF4-FFF2-40B4-BE49-F238E27FC236}">
                <a16:creationId xmlns:a16="http://schemas.microsoft.com/office/drawing/2014/main" xmlns="" id="{7828D13C-B794-7045-9770-E2B15E2E2748}"/>
              </a:ext>
            </a:extLst>
          </p:cNvPr>
          <p:cNvGrpSpPr>
            <a:grpSpLocks/>
          </p:cNvGrpSpPr>
          <p:nvPr/>
        </p:nvGrpSpPr>
        <p:grpSpPr bwMode="auto">
          <a:xfrm>
            <a:off x="0" y="158750"/>
            <a:ext cx="9153525" cy="568575"/>
            <a:chOff x="0" y="158750"/>
            <a:chExt cx="12204700" cy="568325"/>
          </a:xfrm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A93E1E3D-AE50-5140-8F5F-9FA43DB6F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8750"/>
              <a:ext cx="923925" cy="5683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b="1" dirty="0">
                <a:solidFill>
                  <a:srgbClr val="44536A"/>
                </a:solidFill>
              </a:endParaRPr>
            </a:p>
          </p:txBody>
        </p:sp>
        <p:sp>
          <p:nvSpPr>
            <p:cNvPr id="30" name="Rectangle 4">
              <a:extLst>
                <a:ext uri="{FF2B5EF4-FFF2-40B4-BE49-F238E27FC236}">
                  <a16:creationId xmlns:a16="http://schemas.microsoft.com/office/drawing/2014/main" xmlns="" id="{452ABFCC-1D80-9047-AAA8-9E0BD11EF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158750"/>
              <a:ext cx="11350625" cy="5683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xmlns="" id="{59D6F170-7B22-E54E-A81C-3A878DBE6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1413" y="195263"/>
              <a:ext cx="10085387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defTabSz="74136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4136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4136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id-ID" altLang="en-US" sz="2600" b="1" dirty="0" smtClean="0">
                  <a:solidFill>
                    <a:schemeClr val="bg1"/>
                  </a:solidFill>
                </a:rPr>
                <a:t>TANTANGAN KEDEPAN </a:t>
              </a:r>
              <a:endParaRPr lang="en-ID" altLang="en-US" sz="2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object 30">
            <a:extLst>
              <a:ext uri="{FF2B5EF4-FFF2-40B4-BE49-F238E27FC236}">
                <a16:creationId xmlns:a16="http://schemas.microsoft.com/office/drawing/2014/main" xmlns="" id="{D14A905D-42A5-5349-AF97-8353E27B0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55" y="5012550"/>
            <a:ext cx="779860" cy="1039813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9" name="object 9">
            <a:extLst>
              <a:ext uri="{FF2B5EF4-FFF2-40B4-BE49-F238E27FC236}">
                <a16:creationId xmlns:a16="http://schemas.microsoft.com/office/drawing/2014/main" xmlns="" id="{EFFCE505-1215-A24F-9CAA-C987464E6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334000"/>
            <a:ext cx="3115269" cy="87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38"/>
              </a:lnSpc>
              <a:spcBef>
                <a:spcPts val="75"/>
              </a:spcBef>
              <a:buFontTx/>
              <a:buNone/>
            </a:pPr>
            <a:r>
              <a:rPr lang="en-ID" altLang="en-US" sz="1800" dirty="0"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rPr>
              <a:t>TEPAT SASARAN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8597209-A59B-4D13-93BE-C3B90EAC5E0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1" y="0"/>
            <a:ext cx="9151761" cy="6857999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xmlns="" id="{1D7886D3-6C56-472D-94C4-821F7AF37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462" y="6032737"/>
            <a:ext cx="502609" cy="5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05DD2E2F-1B90-4F44-9EEC-1FF0675FE52A}"/>
              </a:ext>
            </a:extLst>
          </p:cNvPr>
          <p:cNvSpPr txBox="1">
            <a:spLocks/>
          </p:cNvSpPr>
          <p:nvPr/>
        </p:nvSpPr>
        <p:spPr>
          <a:xfrm>
            <a:off x="329753" y="5811122"/>
            <a:ext cx="7517709" cy="969519"/>
          </a:xfrm>
          <a:prstGeom prst="rect">
            <a:avLst/>
          </a:prstGeom>
          <a:noFill/>
        </p:spPr>
        <p:txBody>
          <a:bodyPr lIns="91427" tIns="45713" rIns="91427" bIns="45713" anchor="ctr"/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  <a:defRPr sz="2400" b="0" i="0" kern="1200" cap="none" spc="12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ahoma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b="1" kern="0" spc="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BALAI PRASARANA PERMUKIMAN PROVINSI JAWA TENGAH </a:t>
            </a:r>
            <a:endParaRPr lang="en-AU" sz="1200" b="1" kern="0" spc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b="1" kern="0" spc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DIREKTORAT JENDERAL CIPTA KARYA</a:t>
            </a:r>
          </a:p>
          <a:p>
            <a:pPr algn="r">
              <a:spcBef>
                <a:spcPts val="0"/>
              </a:spcBef>
              <a:buClr>
                <a:srgbClr val="0F6FC6"/>
              </a:buClr>
              <a:defRPr/>
            </a:pPr>
            <a:r>
              <a:rPr lang="id-ID" sz="1200" b="1" kern="0" spc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KEMENTERIAN PEKERJAAN UMUM DAN PERUMAHAN RAKYAT</a:t>
            </a:r>
          </a:p>
        </p:txBody>
      </p:sp>
      <p:sp>
        <p:nvSpPr>
          <p:cNvPr id="3" name="Rectangle 2"/>
          <p:cNvSpPr/>
          <p:nvPr/>
        </p:nvSpPr>
        <p:spPr>
          <a:xfrm>
            <a:off x="-7761" y="2750700"/>
            <a:ext cx="6126173" cy="969519"/>
          </a:xfrm>
          <a:prstGeom prst="rect">
            <a:avLst/>
          </a:prstGeom>
          <a:solidFill>
            <a:srgbClr val="019388"/>
          </a:solidFill>
          <a:ln w="76200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TERIMA</a:t>
            </a:r>
            <a:endParaRPr lang="en-US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0BFA438-6D4F-E443-83E4-33FF2E01A8CD}"/>
              </a:ext>
            </a:extLst>
          </p:cNvPr>
          <p:cNvSpPr/>
          <p:nvPr/>
        </p:nvSpPr>
        <p:spPr>
          <a:xfrm>
            <a:off x="1626291" y="3720219"/>
            <a:ext cx="7517709" cy="969519"/>
          </a:xfrm>
          <a:prstGeom prst="rect">
            <a:avLst/>
          </a:prstGeom>
          <a:solidFill>
            <a:schemeClr val="bg1">
              <a:alpha val="72000"/>
            </a:schemeClr>
          </a:solidFill>
          <a:ln w="76200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6000" b="1" dirty="0">
                <a:solidFill>
                  <a:srgbClr val="0193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KASIH</a:t>
            </a:r>
            <a:endParaRPr lang="en-US" sz="6000" b="1" dirty="0">
              <a:solidFill>
                <a:srgbClr val="0193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26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1534</Words>
  <Application>Microsoft Office PowerPoint</Application>
  <PresentationFormat>On-screen Show (4:3)</PresentationFormat>
  <Paragraphs>283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6" baseType="lpstr">
      <vt:lpstr>맑은 고딕</vt:lpstr>
      <vt:lpstr>Agency FB</vt:lpstr>
      <vt:lpstr>Arial</vt:lpstr>
      <vt:lpstr>Arial Narrow</vt:lpstr>
      <vt:lpstr>Avenir Next Condensed Medium</vt:lpstr>
      <vt:lpstr>Bahnschrift</vt:lpstr>
      <vt:lpstr>Calibri</vt:lpstr>
      <vt:lpstr>Century Gothic</vt:lpstr>
      <vt:lpstr>Franklin Gothic Book</vt:lpstr>
      <vt:lpstr>Franklin Gothic Demi</vt:lpstr>
      <vt:lpstr>Myriad Pro</vt:lpstr>
      <vt:lpstr>PMingLiU</vt:lpstr>
      <vt:lpstr>Swis721 Lt BT</vt:lpstr>
      <vt:lpstr>Symbol</vt:lpstr>
      <vt:lpstr>Tahoma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ARAH KEBIJAKAN</vt:lpstr>
      <vt:lpstr>STRATEGI  Pembangunan Infrastruktur Permukiman</vt:lpstr>
      <vt:lpstr>Fokus  Pembangunan Bidang Cipta Karya</vt:lpstr>
      <vt:lpstr>PowerPoint Presentation</vt:lpstr>
      <vt:lpstr>Prioritas Kegiatan 2020-2024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PC</dc:creator>
  <cp:lastModifiedBy>DISPERAKIM</cp:lastModifiedBy>
  <cp:revision>20</cp:revision>
  <dcterms:created xsi:type="dcterms:W3CDTF">2019-10-26T08:56:41Z</dcterms:created>
  <dcterms:modified xsi:type="dcterms:W3CDTF">2019-10-28T02:30:41Z</dcterms:modified>
</cp:coreProperties>
</file>